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63" r:id="rId4"/>
    <p:sldId id="259" r:id="rId5"/>
    <p:sldId id="264" r:id="rId6"/>
    <p:sldId id="281" r:id="rId7"/>
    <p:sldId id="282" r:id="rId8"/>
    <p:sldId id="283" r:id="rId9"/>
    <p:sldId id="269" r:id="rId10"/>
    <p:sldId id="270" r:id="rId11"/>
    <p:sldId id="271" r:id="rId12"/>
    <p:sldId id="273" r:id="rId13"/>
    <p:sldId id="284" r:id="rId14"/>
    <p:sldId id="275" r:id="rId15"/>
    <p:sldId id="285" r:id="rId16"/>
    <p:sldId id="286" r:id="rId17"/>
    <p:sldId id="287" r:id="rId18"/>
    <p:sldId id="288" r:id="rId19"/>
    <p:sldId id="289" r:id="rId20"/>
    <p:sldId id="290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887"/>
    <a:srgbClr val="57B0E3"/>
    <a:srgbClr val="B2C1DB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FA31A-7FEC-48D0-8F56-A1E102CAE3CE}" type="doc">
      <dgm:prSet loTypeId="urn:microsoft.com/office/officeart/2005/8/layout/process1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hu-HU"/>
        </a:p>
      </dgm:t>
    </dgm:pt>
    <dgm:pt modelId="{4D5ED39A-D0DC-408A-92D7-5EFD4394725E}">
      <dgm:prSet phldrT="[Szöveg]" custT="1"/>
      <dgm:spPr/>
      <dgm:t>
        <a:bodyPr/>
        <a:lstStyle/>
        <a:p>
          <a:r>
            <a:rPr lang="hu-HU" sz="1750" b="1" dirty="0" smtClean="0">
              <a:solidFill>
                <a:schemeClr val="accent1"/>
              </a:solidFill>
            </a:rPr>
            <a:t>Megalapozó vizsgálat (helyzetfeltárás, helyzetelemzés, helyzetértékelés)</a:t>
          </a:r>
          <a:endParaRPr lang="hu-HU" sz="1750" b="1" dirty="0">
            <a:solidFill>
              <a:schemeClr val="accent1"/>
            </a:solidFill>
          </a:endParaRPr>
        </a:p>
      </dgm:t>
    </dgm:pt>
    <dgm:pt modelId="{1FD29C8D-D0DB-414E-852B-8428340533F4}" type="parTrans" cxnId="{F349BEB2-59B7-496C-AB72-440B5B6BC4F2}">
      <dgm:prSet/>
      <dgm:spPr/>
      <dgm:t>
        <a:bodyPr/>
        <a:lstStyle/>
        <a:p>
          <a:endParaRPr lang="hu-HU" sz="1750" b="1">
            <a:solidFill>
              <a:schemeClr val="accent1"/>
            </a:solidFill>
          </a:endParaRPr>
        </a:p>
      </dgm:t>
    </dgm:pt>
    <dgm:pt modelId="{BF1750BE-48E2-4B3C-8982-DE8B8013A9E2}" type="sibTrans" cxnId="{F349BEB2-59B7-496C-AB72-440B5B6BC4F2}">
      <dgm:prSet custT="1"/>
      <dgm:spPr/>
      <dgm:t>
        <a:bodyPr/>
        <a:lstStyle/>
        <a:p>
          <a:endParaRPr lang="hu-HU" sz="1750" b="1" dirty="0">
            <a:solidFill>
              <a:schemeClr val="accent1"/>
            </a:solidFill>
          </a:endParaRPr>
        </a:p>
      </dgm:t>
    </dgm:pt>
    <dgm:pt modelId="{2521643D-AE27-4025-91E6-170714A20AA9}">
      <dgm:prSet phldrT="[Szöveg]" custT="1"/>
      <dgm:spPr/>
      <dgm:t>
        <a:bodyPr/>
        <a:lstStyle/>
        <a:p>
          <a:r>
            <a:rPr lang="hu-HU" sz="1750" b="1" dirty="0" smtClean="0">
              <a:solidFill>
                <a:schemeClr val="accent1"/>
              </a:solidFill>
            </a:rPr>
            <a:t>Integrált település-fejlesztési stratégia (ITS)</a:t>
          </a:r>
          <a:endParaRPr lang="hu-HU" sz="1750" b="1" dirty="0">
            <a:solidFill>
              <a:schemeClr val="accent1"/>
            </a:solidFill>
          </a:endParaRPr>
        </a:p>
      </dgm:t>
    </dgm:pt>
    <dgm:pt modelId="{A4F103CC-1BD7-49FE-A211-26CFEB761726}" type="parTrans" cxnId="{47C09EFB-E6A0-4BDB-B044-33E3BFAD4DA5}">
      <dgm:prSet/>
      <dgm:spPr/>
      <dgm:t>
        <a:bodyPr/>
        <a:lstStyle/>
        <a:p>
          <a:endParaRPr lang="hu-HU" sz="1750" b="1">
            <a:solidFill>
              <a:schemeClr val="accent1"/>
            </a:solidFill>
          </a:endParaRPr>
        </a:p>
      </dgm:t>
    </dgm:pt>
    <dgm:pt modelId="{CFCD6DFA-9A61-44E4-B19F-527695AE2022}" type="sibTrans" cxnId="{47C09EFB-E6A0-4BDB-B044-33E3BFAD4DA5}">
      <dgm:prSet/>
      <dgm:spPr/>
      <dgm:t>
        <a:bodyPr/>
        <a:lstStyle/>
        <a:p>
          <a:endParaRPr lang="hu-HU" sz="1750" b="1">
            <a:solidFill>
              <a:schemeClr val="accent1"/>
            </a:solidFill>
          </a:endParaRPr>
        </a:p>
      </dgm:t>
    </dgm:pt>
    <dgm:pt modelId="{F6D57518-B03D-44A3-9C7B-2FB90C6D28E0}">
      <dgm:prSet custT="1"/>
      <dgm:spPr/>
      <dgm:t>
        <a:bodyPr/>
        <a:lstStyle/>
        <a:p>
          <a:r>
            <a:rPr lang="hu-HU" sz="1750" b="1" dirty="0" smtClean="0">
              <a:solidFill>
                <a:schemeClr val="accent1"/>
              </a:solidFill>
            </a:rPr>
            <a:t>Település-fejlesztési koncepció</a:t>
          </a:r>
          <a:endParaRPr lang="hu-HU" sz="1750" b="1" dirty="0">
            <a:solidFill>
              <a:schemeClr val="accent1"/>
            </a:solidFill>
          </a:endParaRPr>
        </a:p>
      </dgm:t>
    </dgm:pt>
    <dgm:pt modelId="{7DCF7ABE-6C45-49A4-98A3-9444F2164869}" type="parTrans" cxnId="{E4B65267-B888-42F7-89D5-50F75FDD8441}">
      <dgm:prSet/>
      <dgm:spPr/>
      <dgm:t>
        <a:bodyPr/>
        <a:lstStyle/>
        <a:p>
          <a:endParaRPr lang="hu-HU" sz="1750"/>
        </a:p>
      </dgm:t>
    </dgm:pt>
    <dgm:pt modelId="{1ED08892-5CE3-4B1F-97D6-FFD48C84D73D}" type="sibTrans" cxnId="{E4B65267-B888-42F7-89D5-50F75FDD8441}">
      <dgm:prSet custT="1"/>
      <dgm:spPr/>
      <dgm:t>
        <a:bodyPr/>
        <a:lstStyle/>
        <a:p>
          <a:endParaRPr lang="hu-HU" sz="1750" dirty="0"/>
        </a:p>
      </dgm:t>
    </dgm:pt>
    <dgm:pt modelId="{B61610C7-EDFD-4903-A84A-7012531FE10C}" type="pres">
      <dgm:prSet presAssocID="{08FFA31A-7FEC-48D0-8F56-A1E102CAE3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D16A2A6-4DC3-40B8-9F82-470726117481}" type="pres">
      <dgm:prSet presAssocID="{4D5ED39A-D0DC-408A-92D7-5EFD439472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2F6390A-A50F-4396-AAC8-6F8706A686FB}" type="pres">
      <dgm:prSet presAssocID="{BF1750BE-48E2-4B3C-8982-DE8B8013A9E2}" presName="sibTrans" presStyleLbl="sibTrans2D1" presStyleIdx="0" presStyleCnt="2"/>
      <dgm:spPr/>
      <dgm:t>
        <a:bodyPr/>
        <a:lstStyle/>
        <a:p>
          <a:endParaRPr lang="hu-HU"/>
        </a:p>
      </dgm:t>
    </dgm:pt>
    <dgm:pt modelId="{519233D4-71D6-48DB-ADD5-6586474FEEB8}" type="pres">
      <dgm:prSet presAssocID="{BF1750BE-48E2-4B3C-8982-DE8B8013A9E2}" presName="connectorText" presStyleLbl="sibTrans2D1" presStyleIdx="0" presStyleCnt="2"/>
      <dgm:spPr/>
      <dgm:t>
        <a:bodyPr/>
        <a:lstStyle/>
        <a:p>
          <a:endParaRPr lang="hu-HU"/>
        </a:p>
      </dgm:t>
    </dgm:pt>
    <dgm:pt modelId="{A98CBE8D-6166-42E3-B735-2D0E9BBE35B8}" type="pres">
      <dgm:prSet presAssocID="{F6D57518-B03D-44A3-9C7B-2FB90C6D28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33F99AF-A629-462D-AA50-7FCA3EE1A727}" type="pres">
      <dgm:prSet presAssocID="{1ED08892-5CE3-4B1F-97D6-FFD48C84D73D}" presName="sibTrans" presStyleLbl="sibTrans2D1" presStyleIdx="1" presStyleCnt="2"/>
      <dgm:spPr/>
      <dgm:t>
        <a:bodyPr/>
        <a:lstStyle/>
        <a:p>
          <a:endParaRPr lang="hu-HU"/>
        </a:p>
      </dgm:t>
    </dgm:pt>
    <dgm:pt modelId="{BE0DAF7E-E6B3-4B07-9AE6-EFC95D5AE9C1}" type="pres">
      <dgm:prSet presAssocID="{1ED08892-5CE3-4B1F-97D6-FFD48C84D73D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786091A7-9ED1-4C77-A7B1-FBEF6B34B07A}" type="pres">
      <dgm:prSet presAssocID="{2521643D-AE27-4025-91E6-170714A20A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6A16EC2-6F9D-4BF2-A393-010858C5F7DE}" type="presOf" srcId="{2521643D-AE27-4025-91E6-170714A20AA9}" destId="{786091A7-9ED1-4C77-A7B1-FBEF6B34B07A}" srcOrd="0" destOrd="0" presId="urn:microsoft.com/office/officeart/2005/8/layout/process1"/>
    <dgm:cxn modelId="{6FCA67D3-52A1-48E5-B9ED-124806AA48DF}" type="presOf" srcId="{F6D57518-B03D-44A3-9C7B-2FB90C6D28E0}" destId="{A98CBE8D-6166-42E3-B735-2D0E9BBE35B8}" srcOrd="0" destOrd="0" presId="urn:microsoft.com/office/officeart/2005/8/layout/process1"/>
    <dgm:cxn modelId="{FA89C7EB-7CF5-4CC7-B390-23BB2C03CFA1}" type="presOf" srcId="{08FFA31A-7FEC-48D0-8F56-A1E102CAE3CE}" destId="{B61610C7-EDFD-4903-A84A-7012531FE10C}" srcOrd="0" destOrd="0" presId="urn:microsoft.com/office/officeart/2005/8/layout/process1"/>
    <dgm:cxn modelId="{A3AAD043-AC8F-469A-9204-D00710E5E8EB}" type="presOf" srcId="{BF1750BE-48E2-4B3C-8982-DE8B8013A9E2}" destId="{519233D4-71D6-48DB-ADD5-6586474FEEB8}" srcOrd="1" destOrd="0" presId="urn:microsoft.com/office/officeart/2005/8/layout/process1"/>
    <dgm:cxn modelId="{2FE34A03-3F08-458A-BC39-CD293D61ED1B}" type="presOf" srcId="{1ED08892-5CE3-4B1F-97D6-FFD48C84D73D}" destId="{733F99AF-A629-462D-AA50-7FCA3EE1A727}" srcOrd="0" destOrd="0" presId="urn:microsoft.com/office/officeart/2005/8/layout/process1"/>
    <dgm:cxn modelId="{E4B65267-B888-42F7-89D5-50F75FDD8441}" srcId="{08FFA31A-7FEC-48D0-8F56-A1E102CAE3CE}" destId="{F6D57518-B03D-44A3-9C7B-2FB90C6D28E0}" srcOrd="1" destOrd="0" parTransId="{7DCF7ABE-6C45-49A4-98A3-9444F2164869}" sibTransId="{1ED08892-5CE3-4B1F-97D6-FFD48C84D73D}"/>
    <dgm:cxn modelId="{C349CCD5-3407-4DDC-8DB5-F2B3699BA4CC}" type="presOf" srcId="{1ED08892-5CE3-4B1F-97D6-FFD48C84D73D}" destId="{BE0DAF7E-E6B3-4B07-9AE6-EFC95D5AE9C1}" srcOrd="1" destOrd="0" presId="urn:microsoft.com/office/officeart/2005/8/layout/process1"/>
    <dgm:cxn modelId="{824FE47D-DA62-41B6-8B49-CBDB8DDAA8F7}" type="presOf" srcId="{4D5ED39A-D0DC-408A-92D7-5EFD4394725E}" destId="{9D16A2A6-4DC3-40B8-9F82-470726117481}" srcOrd="0" destOrd="0" presId="urn:microsoft.com/office/officeart/2005/8/layout/process1"/>
    <dgm:cxn modelId="{47C09EFB-E6A0-4BDB-B044-33E3BFAD4DA5}" srcId="{08FFA31A-7FEC-48D0-8F56-A1E102CAE3CE}" destId="{2521643D-AE27-4025-91E6-170714A20AA9}" srcOrd="2" destOrd="0" parTransId="{A4F103CC-1BD7-49FE-A211-26CFEB761726}" sibTransId="{CFCD6DFA-9A61-44E4-B19F-527695AE2022}"/>
    <dgm:cxn modelId="{15FE4C4A-21A8-4D8E-A249-CA151E4D86B1}" type="presOf" srcId="{BF1750BE-48E2-4B3C-8982-DE8B8013A9E2}" destId="{C2F6390A-A50F-4396-AAC8-6F8706A686FB}" srcOrd="0" destOrd="0" presId="urn:microsoft.com/office/officeart/2005/8/layout/process1"/>
    <dgm:cxn modelId="{F349BEB2-59B7-496C-AB72-440B5B6BC4F2}" srcId="{08FFA31A-7FEC-48D0-8F56-A1E102CAE3CE}" destId="{4D5ED39A-D0DC-408A-92D7-5EFD4394725E}" srcOrd="0" destOrd="0" parTransId="{1FD29C8D-D0DB-414E-852B-8428340533F4}" sibTransId="{BF1750BE-48E2-4B3C-8982-DE8B8013A9E2}"/>
    <dgm:cxn modelId="{22CD18D9-29F9-408F-92E5-6672D9D8E28B}" type="presParOf" srcId="{B61610C7-EDFD-4903-A84A-7012531FE10C}" destId="{9D16A2A6-4DC3-40B8-9F82-470726117481}" srcOrd="0" destOrd="0" presId="urn:microsoft.com/office/officeart/2005/8/layout/process1"/>
    <dgm:cxn modelId="{BA044510-ED7C-43E1-8C62-50D4953A06C7}" type="presParOf" srcId="{B61610C7-EDFD-4903-A84A-7012531FE10C}" destId="{C2F6390A-A50F-4396-AAC8-6F8706A686FB}" srcOrd="1" destOrd="0" presId="urn:microsoft.com/office/officeart/2005/8/layout/process1"/>
    <dgm:cxn modelId="{4A89FD94-1309-4165-8F39-4AD0CE6475BB}" type="presParOf" srcId="{C2F6390A-A50F-4396-AAC8-6F8706A686FB}" destId="{519233D4-71D6-48DB-ADD5-6586474FEEB8}" srcOrd="0" destOrd="0" presId="urn:microsoft.com/office/officeart/2005/8/layout/process1"/>
    <dgm:cxn modelId="{BC841E1A-B13F-4EF4-B179-F69E6063DF2F}" type="presParOf" srcId="{B61610C7-EDFD-4903-A84A-7012531FE10C}" destId="{A98CBE8D-6166-42E3-B735-2D0E9BBE35B8}" srcOrd="2" destOrd="0" presId="urn:microsoft.com/office/officeart/2005/8/layout/process1"/>
    <dgm:cxn modelId="{0066E998-90EE-4C41-926F-135349410029}" type="presParOf" srcId="{B61610C7-EDFD-4903-A84A-7012531FE10C}" destId="{733F99AF-A629-462D-AA50-7FCA3EE1A727}" srcOrd="3" destOrd="0" presId="urn:microsoft.com/office/officeart/2005/8/layout/process1"/>
    <dgm:cxn modelId="{AC7CE2C3-BFBE-4A69-B884-019077B20409}" type="presParOf" srcId="{733F99AF-A629-462D-AA50-7FCA3EE1A727}" destId="{BE0DAF7E-E6B3-4B07-9AE6-EFC95D5AE9C1}" srcOrd="0" destOrd="0" presId="urn:microsoft.com/office/officeart/2005/8/layout/process1"/>
    <dgm:cxn modelId="{3E2B11FF-7889-41FE-A8FD-0BD607788B4A}" type="presParOf" srcId="{B61610C7-EDFD-4903-A84A-7012531FE10C}" destId="{786091A7-9ED1-4C77-A7B1-FBEF6B34B07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29011-6C87-4B17-B5D2-6911F91CC94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05120A5-AEC4-42D4-B5EF-7A09B322FBBC}">
      <dgm:prSet phldrT="[Szöveg]"/>
      <dgm:spPr/>
      <dgm:t>
        <a:bodyPr/>
        <a:lstStyle/>
        <a:p>
          <a:pPr algn="ctr"/>
          <a:r>
            <a:rPr lang="hu-HU" dirty="0" smtClean="0"/>
            <a:t>Koordináció, döntéselőkészítés</a:t>
          </a:r>
        </a:p>
        <a:p>
          <a:pPr algn="ctr"/>
          <a:r>
            <a:rPr lang="hu-HU" dirty="0" smtClean="0"/>
            <a:t>Városi Koordinátor</a:t>
          </a:r>
        </a:p>
      </dgm:t>
    </dgm:pt>
    <dgm:pt modelId="{15A591ED-C5DA-465D-A205-E731DE2F1C1E}" type="sibTrans" cxnId="{FBCADFC0-A65C-40AC-ACAD-9F859B434FF1}">
      <dgm:prSet/>
      <dgm:spPr/>
      <dgm:t>
        <a:bodyPr/>
        <a:lstStyle/>
        <a:p>
          <a:pPr algn="ctr"/>
          <a:endParaRPr lang="hu-HU"/>
        </a:p>
      </dgm:t>
    </dgm:pt>
    <dgm:pt modelId="{58ED6655-8868-43A5-A5FF-23C74F9787A8}" type="parTrans" cxnId="{FBCADFC0-A65C-40AC-ACAD-9F859B434FF1}">
      <dgm:prSet/>
      <dgm:spPr/>
      <dgm:t>
        <a:bodyPr/>
        <a:lstStyle/>
        <a:p>
          <a:pPr algn="ctr"/>
          <a:endParaRPr lang="hu-HU"/>
        </a:p>
      </dgm:t>
    </dgm:pt>
    <dgm:pt modelId="{DFEF8A22-F69B-4604-9AFB-D76D373C7C98}">
      <dgm:prSet phldrT="[Szöveg]"/>
      <dgm:spPr/>
      <dgm:t>
        <a:bodyPr/>
        <a:lstStyle/>
        <a:p>
          <a:pPr algn="ctr"/>
          <a:r>
            <a:rPr lang="hu-HU" dirty="0" smtClean="0"/>
            <a:t>Irányítás</a:t>
          </a:r>
        </a:p>
        <a:p>
          <a:pPr algn="ctr"/>
          <a:r>
            <a:rPr lang="hu-HU" dirty="0" smtClean="0"/>
            <a:t>Polgármester</a:t>
          </a:r>
          <a:endParaRPr lang="hu-HU" dirty="0"/>
        </a:p>
      </dgm:t>
    </dgm:pt>
    <dgm:pt modelId="{3A6FD083-8EEF-4DB6-99EC-1D874B97CD04}" type="sibTrans" cxnId="{2CCE4046-712B-42E4-A31A-681CC4BBA5EA}">
      <dgm:prSet/>
      <dgm:spPr/>
      <dgm:t>
        <a:bodyPr/>
        <a:lstStyle/>
        <a:p>
          <a:pPr algn="ctr"/>
          <a:endParaRPr lang="hu-HU" dirty="0"/>
        </a:p>
      </dgm:t>
    </dgm:pt>
    <dgm:pt modelId="{7C12C28F-AF6F-4128-A26C-46D5C4DD4EFE}" type="parTrans" cxnId="{2CCE4046-712B-42E4-A31A-681CC4BBA5EA}">
      <dgm:prSet/>
      <dgm:spPr/>
      <dgm:t>
        <a:bodyPr/>
        <a:lstStyle/>
        <a:p>
          <a:pPr algn="ctr"/>
          <a:endParaRPr lang="hu-HU"/>
        </a:p>
      </dgm:t>
    </dgm:pt>
    <dgm:pt modelId="{343447AF-62EC-4B58-8D6D-7ABC599ED14F}">
      <dgm:prSet phldrT="[Szöveg]"/>
      <dgm:spPr/>
      <dgm:t>
        <a:bodyPr/>
        <a:lstStyle/>
        <a:p>
          <a:pPr algn="ctr"/>
          <a:r>
            <a:rPr lang="hu-HU" dirty="0" smtClean="0"/>
            <a:t>Döntéshozatal</a:t>
          </a:r>
        </a:p>
        <a:p>
          <a:pPr algn="ctr"/>
          <a:r>
            <a:rPr lang="hu-HU" dirty="0" smtClean="0"/>
            <a:t>Képviselő-testület</a:t>
          </a:r>
          <a:endParaRPr lang="hu-HU" dirty="0"/>
        </a:p>
      </dgm:t>
    </dgm:pt>
    <dgm:pt modelId="{A29DED75-7F33-4A81-AD9D-C70B60756D19}" type="sibTrans" cxnId="{9DC40A27-1120-476B-8566-1899FED1C30E}">
      <dgm:prSet/>
      <dgm:spPr/>
      <dgm:t>
        <a:bodyPr/>
        <a:lstStyle/>
        <a:p>
          <a:pPr algn="ctr"/>
          <a:endParaRPr lang="hu-HU" dirty="0"/>
        </a:p>
      </dgm:t>
    </dgm:pt>
    <dgm:pt modelId="{529CAAE6-8A4E-467B-9532-A0CC66F7EA44}" type="parTrans" cxnId="{9DC40A27-1120-476B-8566-1899FED1C30E}">
      <dgm:prSet/>
      <dgm:spPr/>
      <dgm:t>
        <a:bodyPr/>
        <a:lstStyle/>
        <a:p>
          <a:pPr algn="ctr"/>
          <a:endParaRPr lang="hu-HU"/>
        </a:p>
      </dgm:t>
    </dgm:pt>
    <dgm:pt modelId="{1BF9AC2E-E19F-4B3E-AD2C-B1B2C87808AF}" type="pres">
      <dgm:prSet presAssocID="{BE129011-6C87-4B17-B5D2-6911F91CC94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B43F45E-56E3-459C-83DC-C2B6F5B64720}" type="pres">
      <dgm:prSet presAssocID="{343447AF-62EC-4B58-8D6D-7ABC599ED1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D4117E-4445-4395-9527-F821E379CD55}" type="pres">
      <dgm:prSet presAssocID="{A29DED75-7F33-4A81-AD9D-C70B60756D19}" presName="sibTrans" presStyleLbl="sibTrans2D1" presStyleIdx="0" presStyleCnt="2" custAng="10800000"/>
      <dgm:spPr/>
      <dgm:t>
        <a:bodyPr/>
        <a:lstStyle/>
        <a:p>
          <a:endParaRPr lang="hu-HU"/>
        </a:p>
      </dgm:t>
    </dgm:pt>
    <dgm:pt modelId="{A761AE3D-8367-482F-996E-2A307C3EBAD0}" type="pres">
      <dgm:prSet presAssocID="{A29DED75-7F33-4A81-AD9D-C70B60756D19}" presName="connectorText" presStyleLbl="sibTrans2D1" presStyleIdx="0" presStyleCnt="2"/>
      <dgm:spPr/>
      <dgm:t>
        <a:bodyPr/>
        <a:lstStyle/>
        <a:p>
          <a:endParaRPr lang="hu-HU"/>
        </a:p>
      </dgm:t>
    </dgm:pt>
    <dgm:pt modelId="{2FE545DE-E9ED-4A0D-9133-711987B3486B}" type="pres">
      <dgm:prSet presAssocID="{DFEF8A22-F69B-4604-9AFB-D76D373C7C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2220DA4-C067-4BB6-9858-081DC4D0B0AE}" type="pres">
      <dgm:prSet presAssocID="{3A6FD083-8EEF-4DB6-99EC-1D874B97CD04}" presName="sibTrans" presStyleLbl="sibTrans2D1" presStyleIdx="1" presStyleCnt="2" custAng="10800000"/>
      <dgm:spPr/>
      <dgm:t>
        <a:bodyPr/>
        <a:lstStyle/>
        <a:p>
          <a:endParaRPr lang="hu-HU"/>
        </a:p>
      </dgm:t>
    </dgm:pt>
    <dgm:pt modelId="{C75161CB-6314-43AF-9424-3C06A8731179}" type="pres">
      <dgm:prSet presAssocID="{3A6FD083-8EEF-4DB6-99EC-1D874B97CD04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29C7DE74-2D01-4DB9-BE7A-DA2420C10810}" type="pres">
      <dgm:prSet presAssocID="{705120A5-AEC4-42D4-B5EF-7A09B322FBB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034D087-BD2A-4846-85E4-18CFEBA8A0ED}" type="presOf" srcId="{DFEF8A22-F69B-4604-9AFB-D76D373C7C98}" destId="{2FE545DE-E9ED-4A0D-9133-711987B3486B}" srcOrd="0" destOrd="0" presId="urn:microsoft.com/office/officeart/2005/8/layout/process2"/>
    <dgm:cxn modelId="{8DF50DAD-B8F7-4220-AA71-49C87A164D4A}" type="presOf" srcId="{A29DED75-7F33-4A81-AD9D-C70B60756D19}" destId="{ADD4117E-4445-4395-9527-F821E379CD55}" srcOrd="0" destOrd="0" presId="urn:microsoft.com/office/officeart/2005/8/layout/process2"/>
    <dgm:cxn modelId="{2CCE4046-712B-42E4-A31A-681CC4BBA5EA}" srcId="{BE129011-6C87-4B17-B5D2-6911F91CC94D}" destId="{DFEF8A22-F69B-4604-9AFB-D76D373C7C98}" srcOrd="1" destOrd="0" parTransId="{7C12C28F-AF6F-4128-A26C-46D5C4DD4EFE}" sibTransId="{3A6FD083-8EEF-4DB6-99EC-1D874B97CD04}"/>
    <dgm:cxn modelId="{FBCADFC0-A65C-40AC-ACAD-9F859B434FF1}" srcId="{BE129011-6C87-4B17-B5D2-6911F91CC94D}" destId="{705120A5-AEC4-42D4-B5EF-7A09B322FBBC}" srcOrd="2" destOrd="0" parTransId="{58ED6655-8868-43A5-A5FF-23C74F9787A8}" sibTransId="{15A591ED-C5DA-465D-A205-E731DE2F1C1E}"/>
    <dgm:cxn modelId="{94F0460F-A57C-4FAD-9BD3-084D48C4A497}" type="presOf" srcId="{BE129011-6C87-4B17-B5D2-6911F91CC94D}" destId="{1BF9AC2E-E19F-4B3E-AD2C-B1B2C87808AF}" srcOrd="0" destOrd="0" presId="urn:microsoft.com/office/officeart/2005/8/layout/process2"/>
    <dgm:cxn modelId="{4E4DC6F7-F208-4C32-8967-70A632A3DA59}" type="presOf" srcId="{705120A5-AEC4-42D4-B5EF-7A09B322FBBC}" destId="{29C7DE74-2D01-4DB9-BE7A-DA2420C10810}" srcOrd="0" destOrd="0" presId="urn:microsoft.com/office/officeart/2005/8/layout/process2"/>
    <dgm:cxn modelId="{06202541-A234-456C-AF63-8886A4764EE8}" type="presOf" srcId="{3A6FD083-8EEF-4DB6-99EC-1D874B97CD04}" destId="{C75161CB-6314-43AF-9424-3C06A8731179}" srcOrd="1" destOrd="0" presId="urn:microsoft.com/office/officeart/2005/8/layout/process2"/>
    <dgm:cxn modelId="{0FBF4AD7-5A39-46FA-A83A-286BE45F8D66}" type="presOf" srcId="{A29DED75-7F33-4A81-AD9D-C70B60756D19}" destId="{A761AE3D-8367-482F-996E-2A307C3EBAD0}" srcOrd="1" destOrd="0" presId="urn:microsoft.com/office/officeart/2005/8/layout/process2"/>
    <dgm:cxn modelId="{A6CC2AC1-E213-498E-A4DD-7FE6CFAA0FAF}" type="presOf" srcId="{3A6FD083-8EEF-4DB6-99EC-1D874B97CD04}" destId="{82220DA4-C067-4BB6-9858-081DC4D0B0AE}" srcOrd="0" destOrd="0" presId="urn:microsoft.com/office/officeart/2005/8/layout/process2"/>
    <dgm:cxn modelId="{67CAF4A6-6CD4-4E32-B84C-42D4240A14F9}" type="presOf" srcId="{343447AF-62EC-4B58-8D6D-7ABC599ED14F}" destId="{6B43F45E-56E3-459C-83DC-C2B6F5B64720}" srcOrd="0" destOrd="0" presId="urn:microsoft.com/office/officeart/2005/8/layout/process2"/>
    <dgm:cxn modelId="{9DC40A27-1120-476B-8566-1899FED1C30E}" srcId="{BE129011-6C87-4B17-B5D2-6911F91CC94D}" destId="{343447AF-62EC-4B58-8D6D-7ABC599ED14F}" srcOrd="0" destOrd="0" parTransId="{529CAAE6-8A4E-467B-9532-A0CC66F7EA44}" sibTransId="{A29DED75-7F33-4A81-AD9D-C70B60756D19}"/>
    <dgm:cxn modelId="{0288249E-B483-4255-BC3A-503641D959DA}" type="presParOf" srcId="{1BF9AC2E-E19F-4B3E-AD2C-B1B2C87808AF}" destId="{6B43F45E-56E3-459C-83DC-C2B6F5B64720}" srcOrd="0" destOrd="0" presId="urn:microsoft.com/office/officeart/2005/8/layout/process2"/>
    <dgm:cxn modelId="{3B58E335-6DFB-476E-BD9B-7B84A8A36F9E}" type="presParOf" srcId="{1BF9AC2E-E19F-4B3E-AD2C-B1B2C87808AF}" destId="{ADD4117E-4445-4395-9527-F821E379CD55}" srcOrd="1" destOrd="0" presId="urn:microsoft.com/office/officeart/2005/8/layout/process2"/>
    <dgm:cxn modelId="{9DEBEB80-F4EB-44BD-B250-A9793E55E979}" type="presParOf" srcId="{ADD4117E-4445-4395-9527-F821E379CD55}" destId="{A761AE3D-8367-482F-996E-2A307C3EBAD0}" srcOrd="0" destOrd="0" presId="urn:microsoft.com/office/officeart/2005/8/layout/process2"/>
    <dgm:cxn modelId="{A933940B-3B06-431B-AC11-482D109459DA}" type="presParOf" srcId="{1BF9AC2E-E19F-4B3E-AD2C-B1B2C87808AF}" destId="{2FE545DE-E9ED-4A0D-9133-711987B3486B}" srcOrd="2" destOrd="0" presId="urn:microsoft.com/office/officeart/2005/8/layout/process2"/>
    <dgm:cxn modelId="{301D21F6-9ECD-49BB-892B-2AF0FE83BE27}" type="presParOf" srcId="{1BF9AC2E-E19F-4B3E-AD2C-B1B2C87808AF}" destId="{82220DA4-C067-4BB6-9858-081DC4D0B0AE}" srcOrd="3" destOrd="0" presId="urn:microsoft.com/office/officeart/2005/8/layout/process2"/>
    <dgm:cxn modelId="{22B31275-4F66-4B09-9B34-E72A99005466}" type="presParOf" srcId="{82220DA4-C067-4BB6-9858-081DC4D0B0AE}" destId="{C75161CB-6314-43AF-9424-3C06A8731179}" srcOrd="0" destOrd="0" presId="urn:microsoft.com/office/officeart/2005/8/layout/process2"/>
    <dgm:cxn modelId="{52585570-30FB-4675-A5AA-D1B7F307AF7D}" type="presParOf" srcId="{1BF9AC2E-E19F-4B3E-AD2C-B1B2C87808AF}" destId="{29C7DE74-2D01-4DB9-BE7A-DA2420C1081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5EC38F-3E23-4D3A-BB5B-4ED592F3E75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EA13EDA-AA74-4D2D-A938-DA6B46539F0D}">
      <dgm:prSet phldrT="[Szöveg]"/>
      <dgm:spPr/>
      <dgm:t>
        <a:bodyPr/>
        <a:lstStyle/>
        <a:p>
          <a:r>
            <a:rPr lang="hu-HU" dirty="0" smtClean="0"/>
            <a:t>Szakmai tervezés</a:t>
          </a:r>
        </a:p>
        <a:p>
          <a:r>
            <a:rPr lang="hu-HU" dirty="0" smtClean="0"/>
            <a:t>MEGAKOM Kft.</a:t>
          </a:r>
          <a:endParaRPr lang="hu-HU" dirty="0"/>
        </a:p>
      </dgm:t>
    </dgm:pt>
    <dgm:pt modelId="{6EB3E1A6-2C6A-46DA-9428-D758F840C43D}" type="parTrans" cxnId="{846D5CCF-75E3-41A0-ABFC-5CDFA79A976E}">
      <dgm:prSet/>
      <dgm:spPr/>
      <dgm:t>
        <a:bodyPr/>
        <a:lstStyle/>
        <a:p>
          <a:endParaRPr lang="hu-HU"/>
        </a:p>
      </dgm:t>
    </dgm:pt>
    <dgm:pt modelId="{13B24198-5290-4842-9955-D074E0CF9BC7}" type="sibTrans" cxnId="{846D5CCF-75E3-41A0-ABFC-5CDFA79A976E}">
      <dgm:prSet/>
      <dgm:spPr/>
      <dgm:t>
        <a:bodyPr/>
        <a:lstStyle/>
        <a:p>
          <a:endParaRPr lang="hu-HU"/>
        </a:p>
      </dgm:t>
    </dgm:pt>
    <dgm:pt modelId="{C6FB3CA7-D6E3-497F-9EE2-482DE77F91F8}" type="pres">
      <dgm:prSet presAssocID="{A65EC38F-3E23-4D3A-BB5B-4ED592F3E75E}" presName="Name0" presStyleCnt="0">
        <dgm:presLayoutVars>
          <dgm:dir/>
          <dgm:resizeHandles val="exact"/>
        </dgm:presLayoutVars>
      </dgm:prSet>
      <dgm:spPr/>
    </dgm:pt>
    <dgm:pt modelId="{25E6834D-6EE4-487A-9D46-ED90876507CA}" type="pres">
      <dgm:prSet presAssocID="{3EA13EDA-AA74-4D2D-A938-DA6B46539F0D}" presName="node" presStyleLbl="node1" presStyleIdx="0" presStyleCnt="1" custScaleY="50335" custLinFactNeighborX="104" custLinFactNeighborY="-119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46D5CCF-75E3-41A0-ABFC-5CDFA79A976E}" srcId="{A65EC38F-3E23-4D3A-BB5B-4ED592F3E75E}" destId="{3EA13EDA-AA74-4D2D-A938-DA6B46539F0D}" srcOrd="0" destOrd="0" parTransId="{6EB3E1A6-2C6A-46DA-9428-D758F840C43D}" sibTransId="{13B24198-5290-4842-9955-D074E0CF9BC7}"/>
    <dgm:cxn modelId="{13EFA500-16F5-4D9E-8A72-589E25E3F149}" type="presOf" srcId="{3EA13EDA-AA74-4D2D-A938-DA6B46539F0D}" destId="{25E6834D-6EE4-487A-9D46-ED90876507CA}" srcOrd="0" destOrd="0" presId="urn:microsoft.com/office/officeart/2005/8/layout/process1"/>
    <dgm:cxn modelId="{4715845B-50DB-42FA-9DCA-79C5D9282F6B}" type="presOf" srcId="{A65EC38F-3E23-4D3A-BB5B-4ED592F3E75E}" destId="{C6FB3CA7-D6E3-497F-9EE2-482DE77F91F8}" srcOrd="0" destOrd="0" presId="urn:microsoft.com/office/officeart/2005/8/layout/process1"/>
    <dgm:cxn modelId="{252E98B3-D37E-4631-A9C3-86313F4758B1}" type="presParOf" srcId="{C6FB3CA7-D6E3-497F-9EE2-482DE77F91F8}" destId="{25E6834D-6EE4-487A-9D46-ED90876507C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C2095E-18F7-4F1A-8E4F-7CE6CF111E2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5DA36A4-4BA7-499C-BD10-9E4EBC7C7D05}">
      <dgm:prSet phldrT="[Szöveg]"/>
      <dgm:spPr/>
      <dgm:t>
        <a:bodyPr/>
        <a:lstStyle/>
        <a:p>
          <a:r>
            <a:rPr lang="hu-HU" dirty="0" smtClean="0"/>
            <a:t>Partnerségi egyeztetés</a:t>
          </a:r>
          <a:endParaRPr lang="hu-HU" dirty="0"/>
        </a:p>
      </dgm:t>
    </dgm:pt>
    <dgm:pt modelId="{0DE81C92-592F-4653-9DB5-70E3C197C541}" type="parTrans" cxnId="{19B7627C-0EF0-49E6-9A29-B7F9DC6DD5DB}">
      <dgm:prSet/>
      <dgm:spPr/>
      <dgm:t>
        <a:bodyPr/>
        <a:lstStyle/>
        <a:p>
          <a:endParaRPr lang="hu-HU"/>
        </a:p>
      </dgm:t>
    </dgm:pt>
    <dgm:pt modelId="{CA66EF0C-BE8D-4679-B4B7-E96A7B2C42CA}" type="sibTrans" cxnId="{19B7627C-0EF0-49E6-9A29-B7F9DC6DD5DB}">
      <dgm:prSet/>
      <dgm:spPr/>
      <dgm:t>
        <a:bodyPr/>
        <a:lstStyle/>
        <a:p>
          <a:endParaRPr lang="hu-HU"/>
        </a:p>
      </dgm:t>
    </dgm:pt>
    <dgm:pt modelId="{07D1E9C9-94CC-4E32-B078-45DA6A174B18}">
      <dgm:prSet phldrT="[Szöveg]"/>
      <dgm:spPr/>
      <dgm:t>
        <a:bodyPr/>
        <a:lstStyle/>
        <a:p>
          <a:r>
            <a:rPr lang="hu-HU" dirty="0" smtClean="0"/>
            <a:t>Jogszabály szerinti kötelező véleményezői kör</a:t>
          </a:r>
          <a:endParaRPr lang="hu-HU" dirty="0"/>
        </a:p>
      </dgm:t>
    </dgm:pt>
    <dgm:pt modelId="{07DF0672-7DBE-4CF7-9D1B-7828174363C8}" type="parTrans" cxnId="{7C32B9F7-345A-4DBC-AB8D-3D5556AFDC7C}">
      <dgm:prSet/>
      <dgm:spPr/>
      <dgm:t>
        <a:bodyPr/>
        <a:lstStyle/>
        <a:p>
          <a:endParaRPr lang="hu-HU"/>
        </a:p>
      </dgm:t>
    </dgm:pt>
    <dgm:pt modelId="{48396248-369F-4527-B2FE-F6B818FBDEC9}" type="sibTrans" cxnId="{7C32B9F7-345A-4DBC-AB8D-3D5556AFDC7C}">
      <dgm:prSet/>
      <dgm:spPr/>
      <dgm:t>
        <a:bodyPr/>
        <a:lstStyle/>
        <a:p>
          <a:endParaRPr lang="hu-HU"/>
        </a:p>
      </dgm:t>
    </dgm:pt>
    <dgm:pt modelId="{46B6BF89-0FB2-4FC9-81DD-CE2E878018FD}">
      <dgm:prSet phldrT="[Szöveg]"/>
      <dgm:spPr/>
      <dgm:t>
        <a:bodyPr/>
        <a:lstStyle/>
        <a:p>
          <a:r>
            <a:rPr lang="hu-HU" dirty="0" smtClean="0"/>
            <a:t>Szakmai egyeztetésbe, véleményezésbe bevont partnerek</a:t>
          </a:r>
          <a:endParaRPr lang="hu-HU" dirty="0"/>
        </a:p>
      </dgm:t>
    </dgm:pt>
    <dgm:pt modelId="{54C981FD-A85D-4002-B146-49610F08C7D7}" type="parTrans" cxnId="{509C23C3-E38C-4EBF-81EA-484F2EA223D2}">
      <dgm:prSet/>
      <dgm:spPr/>
      <dgm:t>
        <a:bodyPr/>
        <a:lstStyle/>
        <a:p>
          <a:endParaRPr lang="hu-HU"/>
        </a:p>
      </dgm:t>
    </dgm:pt>
    <dgm:pt modelId="{970F3D42-BEF7-4491-92BC-069EDCA5741B}" type="sibTrans" cxnId="{509C23C3-E38C-4EBF-81EA-484F2EA223D2}">
      <dgm:prSet/>
      <dgm:spPr/>
      <dgm:t>
        <a:bodyPr/>
        <a:lstStyle/>
        <a:p>
          <a:endParaRPr lang="hu-HU"/>
        </a:p>
      </dgm:t>
    </dgm:pt>
    <dgm:pt modelId="{A69525B3-1D0D-4413-88BC-88F1737005A4}">
      <dgm:prSet phldrT="[Szöveg]"/>
      <dgm:spPr/>
      <dgm:t>
        <a:bodyPr/>
        <a:lstStyle/>
        <a:p>
          <a:r>
            <a:rPr lang="hu-HU" dirty="0" smtClean="0"/>
            <a:t>Lakosság</a:t>
          </a:r>
          <a:endParaRPr lang="hu-HU" dirty="0"/>
        </a:p>
      </dgm:t>
    </dgm:pt>
    <dgm:pt modelId="{7E7AEC55-6676-4917-A941-5B1F96558895}" type="parTrans" cxnId="{FF253F63-8656-4A2D-B948-ED102B2AB118}">
      <dgm:prSet/>
      <dgm:spPr/>
      <dgm:t>
        <a:bodyPr/>
        <a:lstStyle/>
        <a:p>
          <a:endParaRPr lang="hu-HU"/>
        </a:p>
      </dgm:t>
    </dgm:pt>
    <dgm:pt modelId="{E9D1B394-4BDC-4F13-A93C-2A76EB58AD4B}" type="sibTrans" cxnId="{FF253F63-8656-4A2D-B948-ED102B2AB118}">
      <dgm:prSet/>
      <dgm:spPr/>
      <dgm:t>
        <a:bodyPr/>
        <a:lstStyle/>
        <a:p>
          <a:endParaRPr lang="hu-HU"/>
        </a:p>
      </dgm:t>
    </dgm:pt>
    <dgm:pt modelId="{2CB27CB5-E286-4747-9594-73BBE8829D23}" type="pres">
      <dgm:prSet presAssocID="{13C2095E-18F7-4F1A-8E4F-7CE6CF111E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DFB38533-D39A-496C-B083-934C358F08B1}" type="pres">
      <dgm:prSet presAssocID="{D5DA36A4-4BA7-499C-BD10-9E4EBC7C7D05}" presName="vertOne" presStyleCnt="0"/>
      <dgm:spPr/>
    </dgm:pt>
    <dgm:pt modelId="{FCBC0FAE-9CEC-4ADF-BC9B-39BC01909A6A}" type="pres">
      <dgm:prSet presAssocID="{D5DA36A4-4BA7-499C-BD10-9E4EBC7C7D0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4463EEE-F104-4BA1-B9B0-5CBBA4957316}" type="pres">
      <dgm:prSet presAssocID="{D5DA36A4-4BA7-499C-BD10-9E4EBC7C7D05}" presName="parTransOne" presStyleCnt="0"/>
      <dgm:spPr/>
    </dgm:pt>
    <dgm:pt modelId="{BF30B521-E8EF-40A1-B7FA-D640C137DE71}" type="pres">
      <dgm:prSet presAssocID="{D5DA36A4-4BA7-499C-BD10-9E4EBC7C7D05}" presName="horzOne" presStyleCnt="0"/>
      <dgm:spPr/>
    </dgm:pt>
    <dgm:pt modelId="{A10D00CF-7781-423A-8EA5-2548EF2D9E5B}" type="pres">
      <dgm:prSet presAssocID="{07D1E9C9-94CC-4E32-B078-45DA6A174B18}" presName="vertTwo" presStyleCnt="0"/>
      <dgm:spPr/>
    </dgm:pt>
    <dgm:pt modelId="{1D33E605-51E6-42A6-99CF-4C9E5479BF2E}" type="pres">
      <dgm:prSet presAssocID="{07D1E9C9-94CC-4E32-B078-45DA6A174B18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B88B79D-D219-4D3B-9375-323DB0D6B044}" type="pres">
      <dgm:prSet presAssocID="{07D1E9C9-94CC-4E32-B078-45DA6A174B18}" presName="horzTwo" presStyleCnt="0"/>
      <dgm:spPr/>
    </dgm:pt>
    <dgm:pt modelId="{F01FD717-5088-44E8-8622-B9565B381D67}" type="pres">
      <dgm:prSet presAssocID="{48396248-369F-4527-B2FE-F6B818FBDEC9}" presName="sibSpaceTwo" presStyleCnt="0"/>
      <dgm:spPr/>
    </dgm:pt>
    <dgm:pt modelId="{00E55505-4564-4D05-BA47-09C3B40B57F6}" type="pres">
      <dgm:prSet presAssocID="{46B6BF89-0FB2-4FC9-81DD-CE2E878018FD}" presName="vertTwo" presStyleCnt="0"/>
      <dgm:spPr/>
    </dgm:pt>
    <dgm:pt modelId="{645B945D-D8A3-4AEE-A176-048B92510400}" type="pres">
      <dgm:prSet presAssocID="{46B6BF89-0FB2-4FC9-81DD-CE2E878018FD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BAC9C06-AACE-4B41-8436-C36277D7D0C1}" type="pres">
      <dgm:prSet presAssocID="{46B6BF89-0FB2-4FC9-81DD-CE2E878018FD}" presName="horzTwo" presStyleCnt="0"/>
      <dgm:spPr/>
    </dgm:pt>
    <dgm:pt modelId="{3C459FB8-2B4C-48C7-8677-9B1051763DD9}" type="pres">
      <dgm:prSet presAssocID="{970F3D42-BEF7-4491-92BC-069EDCA5741B}" presName="sibSpaceTwo" presStyleCnt="0"/>
      <dgm:spPr/>
    </dgm:pt>
    <dgm:pt modelId="{87A38077-9766-48EA-87FE-064358A2AC02}" type="pres">
      <dgm:prSet presAssocID="{A69525B3-1D0D-4413-88BC-88F1737005A4}" presName="vertTwo" presStyleCnt="0"/>
      <dgm:spPr/>
    </dgm:pt>
    <dgm:pt modelId="{27715A1F-8FED-4E5E-8CD2-E82637703273}" type="pres">
      <dgm:prSet presAssocID="{A69525B3-1D0D-4413-88BC-88F1737005A4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5FFD359-A5E4-452E-B4B2-E71281745657}" type="pres">
      <dgm:prSet presAssocID="{A69525B3-1D0D-4413-88BC-88F1737005A4}" presName="horzTwo" presStyleCnt="0"/>
      <dgm:spPr/>
    </dgm:pt>
  </dgm:ptLst>
  <dgm:cxnLst>
    <dgm:cxn modelId="{FF253F63-8656-4A2D-B948-ED102B2AB118}" srcId="{D5DA36A4-4BA7-499C-BD10-9E4EBC7C7D05}" destId="{A69525B3-1D0D-4413-88BC-88F1737005A4}" srcOrd="2" destOrd="0" parTransId="{7E7AEC55-6676-4917-A941-5B1F96558895}" sibTransId="{E9D1B394-4BDC-4F13-A93C-2A76EB58AD4B}"/>
    <dgm:cxn modelId="{509C23C3-E38C-4EBF-81EA-484F2EA223D2}" srcId="{D5DA36A4-4BA7-499C-BD10-9E4EBC7C7D05}" destId="{46B6BF89-0FB2-4FC9-81DD-CE2E878018FD}" srcOrd="1" destOrd="0" parTransId="{54C981FD-A85D-4002-B146-49610F08C7D7}" sibTransId="{970F3D42-BEF7-4491-92BC-069EDCA5741B}"/>
    <dgm:cxn modelId="{0AD65391-471B-4579-829A-2E31D3B688E2}" type="presOf" srcId="{D5DA36A4-4BA7-499C-BD10-9E4EBC7C7D05}" destId="{FCBC0FAE-9CEC-4ADF-BC9B-39BC01909A6A}" srcOrd="0" destOrd="0" presId="urn:microsoft.com/office/officeart/2005/8/layout/hierarchy4"/>
    <dgm:cxn modelId="{19B7627C-0EF0-49E6-9A29-B7F9DC6DD5DB}" srcId="{13C2095E-18F7-4F1A-8E4F-7CE6CF111E22}" destId="{D5DA36A4-4BA7-499C-BD10-9E4EBC7C7D05}" srcOrd="0" destOrd="0" parTransId="{0DE81C92-592F-4653-9DB5-70E3C197C541}" sibTransId="{CA66EF0C-BE8D-4679-B4B7-E96A7B2C42CA}"/>
    <dgm:cxn modelId="{7C32B9F7-345A-4DBC-AB8D-3D5556AFDC7C}" srcId="{D5DA36A4-4BA7-499C-BD10-9E4EBC7C7D05}" destId="{07D1E9C9-94CC-4E32-B078-45DA6A174B18}" srcOrd="0" destOrd="0" parTransId="{07DF0672-7DBE-4CF7-9D1B-7828174363C8}" sibTransId="{48396248-369F-4527-B2FE-F6B818FBDEC9}"/>
    <dgm:cxn modelId="{55ADFB5D-EAC7-4A87-8A2D-BDDD0974CC8B}" type="presOf" srcId="{13C2095E-18F7-4F1A-8E4F-7CE6CF111E22}" destId="{2CB27CB5-E286-4747-9594-73BBE8829D23}" srcOrd="0" destOrd="0" presId="urn:microsoft.com/office/officeart/2005/8/layout/hierarchy4"/>
    <dgm:cxn modelId="{64AE45BE-8677-4FDB-B829-9C71DB4732E8}" type="presOf" srcId="{07D1E9C9-94CC-4E32-B078-45DA6A174B18}" destId="{1D33E605-51E6-42A6-99CF-4C9E5479BF2E}" srcOrd="0" destOrd="0" presId="urn:microsoft.com/office/officeart/2005/8/layout/hierarchy4"/>
    <dgm:cxn modelId="{07166679-C83A-498A-808D-4E71712014BF}" type="presOf" srcId="{A69525B3-1D0D-4413-88BC-88F1737005A4}" destId="{27715A1F-8FED-4E5E-8CD2-E82637703273}" srcOrd="0" destOrd="0" presId="urn:microsoft.com/office/officeart/2005/8/layout/hierarchy4"/>
    <dgm:cxn modelId="{996FCA68-D66E-43C7-A4EA-9F8151A207CB}" type="presOf" srcId="{46B6BF89-0FB2-4FC9-81DD-CE2E878018FD}" destId="{645B945D-D8A3-4AEE-A176-048B92510400}" srcOrd="0" destOrd="0" presId="urn:microsoft.com/office/officeart/2005/8/layout/hierarchy4"/>
    <dgm:cxn modelId="{0C331EC1-0022-4A87-9458-244C06598754}" type="presParOf" srcId="{2CB27CB5-E286-4747-9594-73BBE8829D23}" destId="{DFB38533-D39A-496C-B083-934C358F08B1}" srcOrd="0" destOrd="0" presId="urn:microsoft.com/office/officeart/2005/8/layout/hierarchy4"/>
    <dgm:cxn modelId="{FD958017-B5F2-4B2F-B09A-6C3EDFBBA14D}" type="presParOf" srcId="{DFB38533-D39A-496C-B083-934C358F08B1}" destId="{FCBC0FAE-9CEC-4ADF-BC9B-39BC01909A6A}" srcOrd="0" destOrd="0" presId="urn:microsoft.com/office/officeart/2005/8/layout/hierarchy4"/>
    <dgm:cxn modelId="{918712E7-76A9-419F-A76D-44D01285124C}" type="presParOf" srcId="{DFB38533-D39A-496C-B083-934C358F08B1}" destId="{44463EEE-F104-4BA1-B9B0-5CBBA4957316}" srcOrd="1" destOrd="0" presId="urn:microsoft.com/office/officeart/2005/8/layout/hierarchy4"/>
    <dgm:cxn modelId="{A0050066-CFC7-4988-8B60-6937C3AE7C94}" type="presParOf" srcId="{DFB38533-D39A-496C-B083-934C358F08B1}" destId="{BF30B521-E8EF-40A1-B7FA-D640C137DE71}" srcOrd="2" destOrd="0" presId="urn:microsoft.com/office/officeart/2005/8/layout/hierarchy4"/>
    <dgm:cxn modelId="{C2E60766-7C0A-45C3-8B2F-08676753D78D}" type="presParOf" srcId="{BF30B521-E8EF-40A1-B7FA-D640C137DE71}" destId="{A10D00CF-7781-423A-8EA5-2548EF2D9E5B}" srcOrd="0" destOrd="0" presId="urn:microsoft.com/office/officeart/2005/8/layout/hierarchy4"/>
    <dgm:cxn modelId="{F3F71BF3-7860-4716-983C-C2ED59CCB977}" type="presParOf" srcId="{A10D00CF-7781-423A-8EA5-2548EF2D9E5B}" destId="{1D33E605-51E6-42A6-99CF-4C9E5479BF2E}" srcOrd="0" destOrd="0" presId="urn:microsoft.com/office/officeart/2005/8/layout/hierarchy4"/>
    <dgm:cxn modelId="{90185415-99D8-417B-AC75-C000B6799644}" type="presParOf" srcId="{A10D00CF-7781-423A-8EA5-2548EF2D9E5B}" destId="{BB88B79D-D219-4D3B-9375-323DB0D6B044}" srcOrd="1" destOrd="0" presId="urn:microsoft.com/office/officeart/2005/8/layout/hierarchy4"/>
    <dgm:cxn modelId="{DF88ABF2-F160-4588-86AC-DF8ADCE1E827}" type="presParOf" srcId="{BF30B521-E8EF-40A1-B7FA-D640C137DE71}" destId="{F01FD717-5088-44E8-8622-B9565B381D67}" srcOrd="1" destOrd="0" presId="urn:microsoft.com/office/officeart/2005/8/layout/hierarchy4"/>
    <dgm:cxn modelId="{218F65D3-AC5B-4870-8CAA-7F269049E5B3}" type="presParOf" srcId="{BF30B521-E8EF-40A1-B7FA-D640C137DE71}" destId="{00E55505-4564-4D05-BA47-09C3B40B57F6}" srcOrd="2" destOrd="0" presId="urn:microsoft.com/office/officeart/2005/8/layout/hierarchy4"/>
    <dgm:cxn modelId="{3E8A5D1E-DD74-4714-B193-AFE0868C645C}" type="presParOf" srcId="{00E55505-4564-4D05-BA47-09C3B40B57F6}" destId="{645B945D-D8A3-4AEE-A176-048B92510400}" srcOrd="0" destOrd="0" presId="urn:microsoft.com/office/officeart/2005/8/layout/hierarchy4"/>
    <dgm:cxn modelId="{D7E49AA5-6770-4FAC-9FB5-30F3F7F76727}" type="presParOf" srcId="{00E55505-4564-4D05-BA47-09C3B40B57F6}" destId="{EBAC9C06-AACE-4B41-8436-C36277D7D0C1}" srcOrd="1" destOrd="0" presId="urn:microsoft.com/office/officeart/2005/8/layout/hierarchy4"/>
    <dgm:cxn modelId="{DC4E222E-F629-4A65-BC45-01719B9FD361}" type="presParOf" srcId="{BF30B521-E8EF-40A1-B7FA-D640C137DE71}" destId="{3C459FB8-2B4C-48C7-8677-9B1051763DD9}" srcOrd="3" destOrd="0" presId="urn:microsoft.com/office/officeart/2005/8/layout/hierarchy4"/>
    <dgm:cxn modelId="{66F8DB9C-3311-4B7A-A959-7A848118941D}" type="presParOf" srcId="{BF30B521-E8EF-40A1-B7FA-D640C137DE71}" destId="{87A38077-9766-48EA-87FE-064358A2AC02}" srcOrd="4" destOrd="0" presId="urn:microsoft.com/office/officeart/2005/8/layout/hierarchy4"/>
    <dgm:cxn modelId="{F2F1DC34-C589-4699-95D8-1BDA191B5969}" type="presParOf" srcId="{87A38077-9766-48EA-87FE-064358A2AC02}" destId="{27715A1F-8FED-4E5E-8CD2-E82637703273}" srcOrd="0" destOrd="0" presId="urn:microsoft.com/office/officeart/2005/8/layout/hierarchy4"/>
    <dgm:cxn modelId="{A2E5303B-E687-4A32-8DDE-37FFBA2309D8}" type="presParOf" srcId="{87A38077-9766-48EA-87FE-064358A2AC02}" destId="{A5FFD359-A5E4-452E-B4B2-E7128174565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6A2A6-4DC3-40B8-9F82-470726117481}">
      <dsp:nvSpPr>
        <dsp:cNvPr id="0" name=""/>
        <dsp:cNvSpPr/>
      </dsp:nvSpPr>
      <dsp:spPr>
        <a:xfrm>
          <a:off x="6879" y="984483"/>
          <a:ext cx="2056271" cy="14650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50" b="1" kern="1200" dirty="0" smtClean="0">
              <a:solidFill>
                <a:schemeClr val="accent1"/>
              </a:solidFill>
            </a:rPr>
            <a:t>Megalapozó vizsgálat (helyzetfeltárás, helyzetelemzés, helyzetértékelés)</a:t>
          </a:r>
          <a:endParaRPr lang="hu-HU" sz="1750" b="1" kern="1200" dirty="0">
            <a:solidFill>
              <a:schemeClr val="accent1"/>
            </a:solidFill>
          </a:endParaRPr>
        </a:p>
      </dsp:txBody>
      <dsp:txXfrm>
        <a:off x="49790" y="1027394"/>
        <a:ext cx="1970449" cy="1379271"/>
      </dsp:txXfrm>
    </dsp:sp>
    <dsp:sp modelId="{C2F6390A-A50F-4396-AAC8-6F8706A686FB}">
      <dsp:nvSpPr>
        <dsp:cNvPr id="0" name=""/>
        <dsp:cNvSpPr/>
      </dsp:nvSpPr>
      <dsp:spPr>
        <a:xfrm>
          <a:off x="2268778" y="1462052"/>
          <a:ext cx="435929" cy="5099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750" b="1" kern="1200">
            <a:solidFill>
              <a:schemeClr val="accent1"/>
            </a:solidFill>
          </a:endParaRPr>
        </a:p>
      </dsp:txBody>
      <dsp:txXfrm>
        <a:off x="2268778" y="1564043"/>
        <a:ext cx="305150" cy="305973"/>
      </dsp:txXfrm>
    </dsp:sp>
    <dsp:sp modelId="{A98CBE8D-6166-42E3-B735-2D0E9BBE35B8}">
      <dsp:nvSpPr>
        <dsp:cNvPr id="0" name=""/>
        <dsp:cNvSpPr/>
      </dsp:nvSpPr>
      <dsp:spPr>
        <a:xfrm>
          <a:off x="2885659" y="984483"/>
          <a:ext cx="2056271" cy="14650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50" b="1" kern="1200" dirty="0" smtClean="0">
              <a:solidFill>
                <a:schemeClr val="accent1"/>
              </a:solidFill>
            </a:rPr>
            <a:t>Település-fejlesztési koncepció</a:t>
          </a:r>
          <a:endParaRPr lang="hu-HU" sz="1750" b="1" kern="1200" dirty="0">
            <a:solidFill>
              <a:schemeClr val="accent1"/>
            </a:solidFill>
          </a:endParaRPr>
        </a:p>
      </dsp:txBody>
      <dsp:txXfrm>
        <a:off x="2928570" y="1027394"/>
        <a:ext cx="1970449" cy="1379271"/>
      </dsp:txXfrm>
    </dsp:sp>
    <dsp:sp modelId="{733F99AF-A629-462D-AA50-7FCA3EE1A727}">
      <dsp:nvSpPr>
        <dsp:cNvPr id="0" name=""/>
        <dsp:cNvSpPr/>
      </dsp:nvSpPr>
      <dsp:spPr>
        <a:xfrm>
          <a:off x="5147557" y="1462052"/>
          <a:ext cx="435929" cy="5099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750" kern="1200"/>
        </a:p>
      </dsp:txBody>
      <dsp:txXfrm>
        <a:off x="5147557" y="1564043"/>
        <a:ext cx="305150" cy="305973"/>
      </dsp:txXfrm>
    </dsp:sp>
    <dsp:sp modelId="{786091A7-9ED1-4C77-A7B1-FBEF6B34B07A}">
      <dsp:nvSpPr>
        <dsp:cNvPr id="0" name=""/>
        <dsp:cNvSpPr/>
      </dsp:nvSpPr>
      <dsp:spPr>
        <a:xfrm>
          <a:off x="5764439" y="984483"/>
          <a:ext cx="2056271" cy="14650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50" b="1" kern="1200" dirty="0" smtClean="0">
              <a:solidFill>
                <a:schemeClr val="accent1"/>
              </a:solidFill>
            </a:rPr>
            <a:t>Integrált település-fejlesztési stratégia (ITS)</a:t>
          </a:r>
          <a:endParaRPr lang="hu-HU" sz="1750" b="1" kern="1200" dirty="0">
            <a:solidFill>
              <a:schemeClr val="accent1"/>
            </a:solidFill>
          </a:endParaRPr>
        </a:p>
      </dsp:txBody>
      <dsp:txXfrm>
        <a:off x="5807350" y="1027394"/>
        <a:ext cx="1970449" cy="1379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F45E-56E3-459C-83DC-C2B6F5B64720}">
      <dsp:nvSpPr>
        <dsp:cNvPr id="0" name=""/>
        <dsp:cNvSpPr/>
      </dsp:nvSpPr>
      <dsp:spPr>
        <a:xfrm>
          <a:off x="776530" y="0"/>
          <a:ext cx="3047967" cy="844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Döntéshozatal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Képviselő-testület</a:t>
          </a:r>
          <a:endParaRPr lang="hu-HU" sz="1800" kern="1200" dirty="0"/>
        </a:p>
      </dsp:txBody>
      <dsp:txXfrm>
        <a:off x="801266" y="24736"/>
        <a:ext cx="2998495" cy="795077"/>
      </dsp:txXfrm>
    </dsp:sp>
    <dsp:sp modelId="{ADD4117E-4445-4395-9527-F821E379CD55}">
      <dsp:nvSpPr>
        <dsp:cNvPr id="0" name=""/>
        <dsp:cNvSpPr/>
      </dsp:nvSpPr>
      <dsp:spPr>
        <a:xfrm rot="16200000">
          <a:off x="2142161" y="865663"/>
          <a:ext cx="316706" cy="380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 dirty="0"/>
        </a:p>
      </dsp:txBody>
      <dsp:txXfrm rot="-5400000">
        <a:off x="2186500" y="992345"/>
        <a:ext cx="228029" cy="221694"/>
      </dsp:txXfrm>
    </dsp:sp>
    <dsp:sp modelId="{2FE545DE-E9ED-4A0D-9133-711987B3486B}">
      <dsp:nvSpPr>
        <dsp:cNvPr id="0" name=""/>
        <dsp:cNvSpPr/>
      </dsp:nvSpPr>
      <dsp:spPr>
        <a:xfrm>
          <a:off x="776530" y="1266825"/>
          <a:ext cx="3047967" cy="844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Irányítás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Polgármester</a:t>
          </a:r>
          <a:endParaRPr lang="hu-HU" sz="1800" kern="1200" dirty="0"/>
        </a:p>
      </dsp:txBody>
      <dsp:txXfrm>
        <a:off x="801266" y="1291561"/>
        <a:ext cx="2998495" cy="795077"/>
      </dsp:txXfrm>
    </dsp:sp>
    <dsp:sp modelId="{82220DA4-C067-4BB6-9858-081DC4D0B0AE}">
      <dsp:nvSpPr>
        <dsp:cNvPr id="0" name=""/>
        <dsp:cNvSpPr/>
      </dsp:nvSpPr>
      <dsp:spPr>
        <a:xfrm rot="16200000">
          <a:off x="2142161" y="2132488"/>
          <a:ext cx="316706" cy="380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 dirty="0"/>
        </a:p>
      </dsp:txBody>
      <dsp:txXfrm rot="-5400000">
        <a:off x="2186500" y="2259170"/>
        <a:ext cx="228029" cy="221694"/>
      </dsp:txXfrm>
    </dsp:sp>
    <dsp:sp modelId="{29C7DE74-2D01-4DB9-BE7A-DA2420C10810}">
      <dsp:nvSpPr>
        <dsp:cNvPr id="0" name=""/>
        <dsp:cNvSpPr/>
      </dsp:nvSpPr>
      <dsp:spPr>
        <a:xfrm>
          <a:off x="776530" y="2533650"/>
          <a:ext cx="3047967" cy="844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Koordináció, döntéselőkészítés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Városi Koordinátor</a:t>
          </a:r>
        </a:p>
      </dsp:txBody>
      <dsp:txXfrm>
        <a:off x="801266" y="2558386"/>
        <a:ext cx="2998495" cy="795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6834D-6EE4-487A-9D46-ED90876507CA}">
      <dsp:nvSpPr>
        <dsp:cNvPr id="0" name=""/>
        <dsp:cNvSpPr/>
      </dsp:nvSpPr>
      <dsp:spPr>
        <a:xfrm>
          <a:off x="0" y="1258244"/>
          <a:ext cx="3091543" cy="933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Szakmai tervezés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MEGAKOM Kft.</a:t>
          </a:r>
          <a:endParaRPr lang="hu-HU" sz="2100" kern="1200" dirty="0"/>
        </a:p>
      </dsp:txBody>
      <dsp:txXfrm>
        <a:off x="27346" y="1285590"/>
        <a:ext cx="3036851" cy="878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C0FAE-9CEC-4ADF-BC9B-39BC01909A6A}">
      <dsp:nvSpPr>
        <dsp:cNvPr id="0" name=""/>
        <dsp:cNvSpPr/>
      </dsp:nvSpPr>
      <dsp:spPr>
        <a:xfrm>
          <a:off x="2504" y="903"/>
          <a:ext cx="6965022" cy="739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Partnerségi egyeztetés</a:t>
          </a:r>
          <a:endParaRPr lang="hu-HU" sz="3200" kern="1200" dirty="0"/>
        </a:p>
      </dsp:txBody>
      <dsp:txXfrm>
        <a:off x="24164" y="22563"/>
        <a:ext cx="6921702" cy="696207"/>
      </dsp:txXfrm>
    </dsp:sp>
    <dsp:sp modelId="{1D33E605-51E6-42A6-99CF-4C9E5479BF2E}">
      <dsp:nvSpPr>
        <dsp:cNvPr id="0" name=""/>
        <dsp:cNvSpPr/>
      </dsp:nvSpPr>
      <dsp:spPr>
        <a:xfrm>
          <a:off x="2504" y="914817"/>
          <a:ext cx="2198555" cy="739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Jogszabály szerinti kötelező véleményezői kör</a:t>
          </a:r>
          <a:endParaRPr lang="hu-HU" sz="1400" kern="1200" dirty="0"/>
        </a:p>
      </dsp:txBody>
      <dsp:txXfrm>
        <a:off x="24164" y="936477"/>
        <a:ext cx="2155235" cy="696207"/>
      </dsp:txXfrm>
    </dsp:sp>
    <dsp:sp modelId="{645B945D-D8A3-4AEE-A176-048B92510400}">
      <dsp:nvSpPr>
        <dsp:cNvPr id="0" name=""/>
        <dsp:cNvSpPr/>
      </dsp:nvSpPr>
      <dsp:spPr>
        <a:xfrm>
          <a:off x="2385738" y="914817"/>
          <a:ext cx="2198555" cy="739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Szakmai egyeztetésbe, véleményezésbe bevont partnerek</a:t>
          </a:r>
          <a:endParaRPr lang="hu-HU" sz="1400" kern="1200" dirty="0"/>
        </a:p>
      </dsp:txBody>
      <dsp:txXfrm>
        <a:off x="2407398" y="936477"/>
        <a:ext cx="2155235" cy="696207"/>
      </dsp:txXfrm>
    </dsp:sp>
    <dsp:sp modelId="{27715A1F-8FED-4E5E-8CD2-E82637703273}">
      <dsp:nvSpPr>
        <dsp:cNvPr id="0" name=""/>
        <dsp:cNvSpPr/>
      </dsp:nvSpPr>
      <dsp:spPr>
        <a:xfrm>
          <a:off x="4768972" y="914817"/>
          <a:ext cx="2198555" cy="739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Lakosság</a:t>
          </a:r>
          <a:endParaRPr lang="hu-HU" sz="1400" kern="1200" dirty="0"/>
        </a:p>
      </dsp:txBody>
      <dsp:txXfrm>
        <a:off x="4790632" y="936477"/>
        <a:ext cx="2155235" cy="696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9054-65DC-0047-B84A-6342B3352EEB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359B-0B4A-CF40-8757-55DCEDB033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5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_cím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989263" y="2778114"/>
            <a:ext cx="7165475" cy="1219044"/>
          </a:xfrm>
          <a:solidFill>
            <a:schemeClr val="bg1">
              <a:alpha val="68000"/>
            </a:schemeClr>
          </a:solidFill>
        </p:spPr>
        <p:txBody>
          <a:bodyPr>
            <a:noAutofit/>
          </a:bodyPr>
          <a:lstStyle>
            <a:lvl1pPr>
              <a:defRPr sz="8000" cap="none">
                <a:solidFill>
                  <a:srgbClr val="145887"/>
                </a:solidFill>
              </a:defRPr>
            </a:lvl1pPr>
          </a:lstStyle>
          <a:p>
            <a:r>
              <a:rPr lang="en-US" dirty="0" smtClean="0"/>
              <a:t>cím</a:t>
            </a:r>
            <a:endParaRPr lang="en-US" dirty="0"/>
          </a:p>
        </p:txBody>
      </p:sp>
      <p:pic>
        <p:nvPicPr>
          <p:cNvPr id="13" name="Picture 2" descr="G:\munka\!!!! Vegyes\megakom\ppt sablon\megakom-logo-icon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7054" y="6123362"/>
            <a:ext cx="1219200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718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unka\!!!! Vegyes\megakom\ppt sablon\megakom-logo-icon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7054" y="6123362"/>
            <a:ext cx="1219200" cy="1152525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 userDrawn="1"/>
        </p:nvSpPr>
        <p:spPr>
          <a:xfrm>
            <a:off x="1" y="0"/>
            <a:ext cx="9144000" cy="717176"/>
          </a:xfrm>
          <a:prstGeom prst="rect">
            <a:avLst/>
          </a:prstGeom>
          <a:solidFill>
            <a:srgbClr val="145887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6025" y="1163638"/>
            <a:ext cx="6724650" cy="4959350"/>
          </a:xfrm>
        </p:spPr>
        <p:txBody>
          <a:bodyPr>
            <a:normAutofit/>
          </a:bodyPr>
          <a:lstStyle>
            <a:lvl1pPr marL="0" indent="0">
              <a:buFont typeface="Wingdings" charset="2"/>
              <a:buNone/>
              <a:defRPr sz="8800">
                <a:solidFill>
                  <a:srgbClr val="57B0E3"/>
                </a:solidFill>
              </a:defRPr>
            </a:lvl1pPr>
          </a:lstStyle>
          <a:p>
            <a:pPr lvl="0"/>
            <a:r>
              <a:rPr lang="en-US" dirty="0" smtClean="0"/>
              <a:t>f</a:t>
            </a:r>
            <a:r>
              <a:rPr lang="hu-HU" dirty="0" smtClean="0"/>
              <a:t>elsorolás 1</a:t>
            </a:r>
          </a:p>
          <a:p>
            <a:pPr lvl="0"/>
            <a:r>
              <a:rPr lang="en-US" dirty="0" smtClean="0"/>
              <a:t>f</a:t>
            </a:r>
            <a:r>
              <a:rPr lang="hu-HU" dirty="0" smtClean="0"/>
              <a:t>elsorolás 2</a:t>
            </a:r>
          </a:p>
          <a:p>
            <a:pPr lvl="0"/>
            <a:r>
              <a:rPr lang="en-US" dirty="0" smtClean="0"/>
              <a:t>f</a:t>
            </a:r>
            <a:r>
              <a:rPr lang="hu-HU" dirty="0" smtClean="0"/>
              <a:t>elsorolás 3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68635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8"/>
          <p:cNvSpPr/>
          <p:nvPr userDrawn="1"/>
        </p:nvSpPr>
        <p:spPr>
          <a:xfrm>
            <a:off x="0" y="1927412"/>
            <a:ext cx="5020236" cy="2492001"/>
          </a:xfrm>
          <a:prstGeom prst="rect">
            <a:avLst/>
          </a:prstGeom>
          <a:solidFill>
            <a:srgbClr val="0588CB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8" name="Picture 3" descr="G:\munka\!!!! Vegyes\megakom\ppt sablon\megakom-logo-500-ho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09280" y="2912351"/>
            <a:ext cx="2547774" cy="555999"/>
          </a:xfrm>
          <a:prstGeom prst="rect">
            <a:avLst/>
          </a:prstGeom>
          <a:noFill/>
        </p:spPr>
      </p:pic>
      <p:pic>
        <p:nvPicPr>
          <p:cNvPr id="9" name="Picture 2" descr="G:\munka\!!!! Vegyes\megakom\ppt sablon\megakom-logo-icon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7054" y="6123362"/>
            <a:ext cx="1219200" cy="1152525"/>
          </a:xfrm>
          <a:prstGeom prst="rect">
            <a:avLst/>
          </a:prstGeom>
          <a:noFill/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89038" y="2272467"/>
            <a:ext cx="3830637" cy="1831975"/>
          </a:xfr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Köszönöm a figyelmet!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6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89053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05263"/>
            <a:ext cx="6497053" cy="2270902"/>
          </a:xfrm>
          <a:solidFill>
            <a:srgbClr val="57B0E3">
              <a:alpha val="81000"/>
            </a:srgbClr>
          </a:solidFill>
          <a:ln>
            <a:noFill/>
          </a:ln>
        </p:spPr>
        <p:txBody>
          <a:bodyPr>
            <a:normAutofit/>
          </a:bodyPr>
          <a:lstStyle>
            <a:lvl1pPr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Prezentáció címe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3" descr="G:\munka\!!!! Vegyes\megakom\ppt sablon\megakom-logo-500-ho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18880" y="555625"/>
            <a:ext cx="2547774" cy="555999"/>
          </a:xfrm>
          <a:prstGeom prst="rect">
            <a:avLst/>
          </a:prstGeom>
          <a:noFill/>
        </p:spPr>
      </p:pic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059" y="4428564"/>
            <a:ext cx="3062941" cy="664803"/>
          </a:xfrm>
          <a:solidFill>
            <a:schemeClr val="bg1">
              <a:alpha val="79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z="1400" dirty="0" smtClean="0"/>
              <a:t>Akármilyen konferencia, Nyíregyháza, 2012. 08. 12.</a:t>
            </a:r>
            <a:endParaRPr lang="en-US" sz="1400" dirty="0"/>
          </a:p>
        </p:txBody>
      </p:sp>
      <p:sp>
        <p:nvSpPr>
          <p:cNvPr id="15" name="Szövegdoboz 8"/>
          <p:cNvSpPr txBox="1"/>
          <p:nvPr userDrawn="1"/>
        </p:nvSpPr>
        <p:spPr>
          <a:xfrm rot="5400000">
            <a:off x="5531645" y="5334000"/>
            <a:ext cx="19438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57B0E3"/>
                </a:solidFill>
              </a:rPr>
              <a:t>www.megakom.hu</a:t>
            </a:r>
            <a:endParaRPr lang="hu-HU" dirty="0">
              <a:solidFill>
                <a:srgbClr val="57B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0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kék oldalsá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4"/>
          <p:cNvSpPr/>
          <p:nvPr userDrawn="1"/>
        </p:nvSpPr>
        <p:spPr>
          <a:xfrm>
            <a:off x="0" y="0"/>
            <a:ext cx="2653553" cy="6858000"/>
          </a:xfrm>
          <a:prstGeom prst="rect">
            <a:avLst/>
          </a:prstGeom>
          <a:solidFill>
            <a:srgbClr val="0588CB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/>
          <p:cNvSpPr/>
          <p:nvPr userDrawn="1"/>
        </p:nvSpPr>
        <p:spPr>
          <a:xfrm>
            <a:off x="1" y="0"/>
            <a:ext cx="9144000" cy="717176"/>
          </a:xfrm>
          <a:prstGeom prst="rect">
            <a:avLst/>
          </a:prstGeom>
          <a:solidFill>
            <a:srgbClr val="145887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Picture 2" descr="G:\munka\!!!! Vegyes\megakom\ppt sablon\megakom-logo-icon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7054" y="6123362"/>
            <a:ext cx="1219200" cy="1152525"/>
          </a:xfrm>
          <a:prstGeom prst="rect">
            <a:avLst/>
          </a:prstGeom>
          <a:noFill/>
        </p:spPr>
      </p:pic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422126" y="344278"/>
            <a:ext cx="1320800" cy="1516063"/>
          </a:xfrm>
        </p:spPr>
        <p:txBody>
          <a:bodyPr/>
          <a:lstStyle/>
          <a:p>
            <a:r>
              <a:rPr lang="en-US" dirty="0" smtClean="0"/>
              <a:t>Piacture</a:t>
            </a:r>
            <a:endParaRPr lang="en-US" dirty="0"/>
          </a:p>
        </p:txBody>
      </p:sp>
      <p:sp>
        <p:nvSpPr>
          <p:cNvPr id="18" name="Vertical Title 17"/>
          <p:cNvSpPr>
            <a:spLocks noGrp="1"/>
          </p:cNvSpPr>
          <p:nvPr>
            <p:ph type="title" orient="vert" hasCustomPrompt="1"/>
          </p:nvPr>
        </p:nvSpPr>
        <p:spPr>
          <a:xfrm rot="10800000">
            <a:off x="346242" y="822744"/>
            <a:ext cx="2057400" cy="5851525"/>
          </a:xfrm>
        </p:spPr>
        <p:txBody>
          <a:bodyPr vert="eaVert">
            <a:noAutofit/>
          </a:bodyPr>
          <a:lstStyle>
            <a:lvl1pPr>
              <a:defRPr sz="9600" cap="all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TÉMA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338" y="1765300"/>
            <a:ext cx="5048250" cy="1001964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rgbClr val="57B0E3"/>
                </a:solidFill>
              </a:defRPr>
            </a:lvl1pPr>
          </a:lstStyle>
          <a:p>
            <a:pPr lvl="0"/>
            <a:r>
              <a:rPr lang="hu-HU" dirty="0" smtClean="0"/>
              <a:t>DIA CÍME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3208338" y="3060700"/>
            <a:ext cx="5400675" cy="3382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4000">
                <a:solidFill>
                  <a:srgbClr val="145887"/>
                </a:solidFill>
              </a:defRPr>
            </a:lvl1pPr>
            <a:lvl2pPr>
              <a:defRPr>
                <a:solidFill>
                  <a:srgbClr val="145887"/>
                </a:solidFill>
              </a:defRPr>
            </a:lvl2pPr>
            <a:lvl3pPr>
              <a:defRPr>
                <a:solidFill>
                  <a:srgbClr val="145887"/>
                </a:solidFill>
              </a:defRPr>
            </a:lvl3pPr>
            <a:lvl4pPr>
              <a:defRPr>
                <a:solidFill>
                  <a:srgbClr val="145887"/>
                </a:solidFill>
              </a:defRPr>
            </a:lvl4pPr>
            <a:lvl5pPr>
              <a:defRPr>
                <a:solidFill>
                  <a:srgbClr val="145887"/>
                </a:solidFill>
              </a:defRPr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6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zöld oldalsá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4"/>
          <p:cNvSpPr/>
          <p:nvPr userDrawn="1"/>
        </p:nvSpPr>
        <p:spPr>
          <a:xfrm>
            <a:off x="0" y="0"/>
            <a:ext cx="2653553" cy="6858000"/>
          </a:xfrm>
          <a:prstGeom prst="rect">
            <a:avLst/>
          </a:prstGeom>
          <a:solidFill>
            <a:srgbClr val="92D050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/>
          <p:cNvSpPr/>
          <p:nvPr userDrawn="1"/>
        </p:nvSpPr>
        <p:spPr>
          <a:xfrm>
            <a:off x="1" y="0"/>
            <a:ext cx="9144000" cy="717176"/>
          </a:xfrm>
          <a:prstGeom prst="rect">
            <a:avLst/>
          </a:prstGeom>
          <a:solidFill>
            <a:srgbClr val="145887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2" name="Picture 2" descr="G:\munka\!!!! Vegyes\megakom\ppt sablon\megakom-logo-icon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7054" y="6123362"/>
            <a:ext cx="1219200" cy="1152525"/>
          </a:xfrm>
          <a:prstGeom prst="rect">
            <a:avLst/>
          </a:prstGeom>
          <a:noFill/>
        </p:spPr>
      </p:pic>
      <p:sp>
        <p:nvSpPr>
          <p:cNvPr id="13" name="Vertical Title 17"/>
          <p:cNvSpPr>
            <a:spLocks noGrp="1"/>
          </p:cNvSpPr>
          <p:nvPr>
            <p:ph type="title" orient="vert" hasCustomPrompt="1"/>
          </p:nvPr>
        </p:nvSpPr>
        <p:spPr>
          <a:xfrm rot="10800000">
            <a:off x="346242" y="822744"/>
            <a:ext cx="2057400" cy="5851525"/>
          </a:xfrm>
        </p:spPr>
        <p:txBody>
          <a:bodyPr vert="eaVert">
            <a:noAutofit/>
          </a:bodyPr>
          <a:lstStyle>
            <a:lvl1pPr>
              <a:defRPr sz="9600" cap="all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TÉMA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338" y="1765300"/>
            <a:ext cx="5048250" cy="1001964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rgbClr val="57B0E3"/>
                </a:solidFill>
              </a:defRPr>
            </a:lvl1pPr>
          </a:lstStyle>
          <a:p>
            <a:pPr lvl="0"/>
            <a:r>
              <a:rPr lang="hu-HU" dirty="0" smtClean="0"/>
              <a:t>DIA CÍME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3208338" y="3060700"/>
            <a:ext cx="5400675" cy="3382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4000">
                <a:solidFill>
                  <a:srgbClr val="145887"/>
                </a:solidFill>
              </a:defRPr>
            </a:lvl1pPr>
            <a:lvl2pPr>
              <a:defRPr>
                <a:solidFill>
                  <a:srgbClr val="145887"/>
                </a:solidFill>
              </a:defRPr>
            </a:lvl2pPr>
            <a:lvl3pPr>
              <a:defRPr>
                <a:solidFill>
                  <a:srgbClr val="145887"/>
                </a:solidFill>
              </a:defRPr>
            </a:lvl3pPr>
            <a:lvl4pPr>
              <a:defRPr>
                <a:solidFill>
                  <a:srgbClr val="145887"/>
                </a:solidFill>
              </a:defRPr>
            </a:lvl4pPr>
            <a:lvl5pPr>
              <a:defRPr>
                <a:solidFill>
                  <a:srgbClr val="145887"/>
                </a:solidFill>
              </a:defRPr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422126" y="344278"/>
            <a:ext cx="1320800" cy="1516063"/>
          </a:xfrm>
        </p:spPr>
        <p:txBody>
          <a:bodyPr/>
          <a:lstStyle/>
          <a:p>
            <a:r>
              <a:rPr lang="en-US" dirty="0" smtClean="0"/>
              <a:t>Piacture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7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4"/>
          <p:cNvSpPr/>
          <p:nvPr userDrawn="1"/>
        </p:nvSpPr>
        <p:spPr>
          <a:xfrm>
            <a:off x="0" y="0"/>
            <a:ext cx="2653553" cy="6858000"/>
          </a:xfrm>
          <a:prstGeom prst="rect">
            <a:avLst/>
          </a:prstGeom>
          <a:solidFill>
            <a:srgbClr val="E46C0A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/>
          <p:cNvSpPr/>
          <p:nvPr userDrawn="1"/>
        </p:nvSpPr>
        <p:spPr>
          <a:xfrm>
            <a:off x="1" y="0"/>
            <a:ext cx="9144000" cy="717176"/>
          </a:xfrm>
          <a:prstGeom prst="rect">
            <a:avLst/>
          </a:prstGeom>
          <a:solidFill>
            <a:srgbClr val="145887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" name="Picture 2" descr="G:\munka\!!!! Vegyes\megakom\ppt sablon\megakom-logo-icon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7054" y="6123362"/>
            <a:ext cx="1219200" cy="1152525"/>
          </a:xfrm>
          <a:prstGeom prst="rect">
            <a:avLst/>
          </a:prstGeom>
          <a:noFill/>
        </p:spPr>
      </p:pic>
      <p:sp>
        <p:nvSpPr>
          <p:cNvPr id="13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422126" y="344278"/>
            <a:ext cx="1320800" cy="1516063"/>
          </a:xfrm>
        </p:spPr>
        <p:txBody>
          <a:bodyPr/>
          <a:lstStyle/>
          <a:p>
            <a:r>
              <a:rPr lang="en-US" dirty="0" smtClean="0"/>
              <a:t>Piacture</a:t>
            </a:r>
            <a:endParaRPr lang="en-US" dirty="0"/>
          </a:p>
        </p:txBody>
      </p:sp>
      <p:sp>
        <p:nvSpPr>
          <p:cNvPr id="14" name="Vertical Title 17"/>
          <p:cNvSpPr>
            <a:spLocks noGrp="1"/>
          </p:cNvSpPr>
          <p:nvPr>
            <p:ph type="title" orient="vert" hasCustomPrompt="1"/>
          </p:nvPr>
        </p:nvSpPr>
        <p:spPr>
          <a:xfrm rot="10800000">
            <a:off x="346242" y="822744"/>
            <a:ext cx="2057400" cy="5851525"/>
          </a:xfrm>
        </p:spPr>
        <p:txBody>
          <a:bodyPr vert="eaVert">
            <a:noAutofit/>
          </a:bodyPr>
          <a:lstStyle>
            <a:lvl1pPr>
              <a:defRPr sz="9600" cap="all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TÉMA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338" y="1765300"/>
            <a:ext cx="5048250" cy="1001964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rgbClr val="57B0E3"/>
                </a:solidFill>
              </a:defRPr>
            </a:lvl1pPr>
          </a:lstStyle>
          <a:p>
            <a:pPr lvl="0"/>
            <a:r>
              <a:rPr lang="hu-HU" dirty="0" smtClean="0"/>
              <a:t>DIA CÍME</a:t>
            </a:r>
            <a:endParaRPr lang="en-US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3208338" y="3060700"/>
            <a:ext cx="5400675" cy="3382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4000">
                <a:solidFill>
                  <a:srgbClr val="145887"/>
                </a:solidFill>
              </a:defRPr>
            </a:lvl1pPr>
            <a:lvl2pPr>
              <a:defRPr>
                <a:solidFill>
                  <a:srgbClr val="145887"/>
                </a:solidFill>
              </a:defRPr>
            </a:lvl2pPr>
            <a:lvl3pPr>
              <a:defRPr>
                <a:solidFill>
                  <a:srgbClr val="145887"/>
                </a:solidFill>
              </a:defRPr>
            </a:lvl3pPr>
            <a:lvl4pPr>
              <a:defRPr>
                <a:solidFill>
                  <a:srgbClr val="145887"/>
                </a:solidFill>
              </a:defRPr>
            </a:lvl4pPr>
            <a:lvl5pPr>
              <a:defRPr>
                <a:solidFill>
                  <a:srgbClr val="145887"/>
                </a:solidFill>
              </a:defRPr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kék oldalsáv_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4"/>
          <p:cNvSpPr/>
          <p:nvPr userDrawn="1"/>
        </p:nvSpPr>
        <p:spPr>
          <a:xfrm>
            <a:off x="0" y="0"/>
            <a:ext cx="2653553" cy="6858000"/>
          </a:xfrm>
          <a:prstGeom prst="rect">
            <a:avLst/>
          </a:prstGeom>
          <a:solidFill>
            <a:srgbClr val="0588CB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641600" y="717176"/>
            <a:ext cx="6502400" cy="6140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églalap 7"/>
          <p:cNvSpPr/>
          <p:nvPr userDrawn="1"/>
        </p:nvSpPr>
        <p:spPr>
          <a:xfrm>
            <a:off x="3263152" y="2750788"/>
            <a:ext cx="5450542" cy="34691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/>
          <p:cNvSpPr/>
          <p:nvPr userDrawn="1"/>
        </p:nvSpPr>
        <p:spPr>
          <a:xfrm>
            <a:off x="1" y="0"/>
            <a:ext cx="9144000" cy="717176"/>
          </a:xfrm>
          <a:prstGeom prst="rect">
            <a:avLst/>
          </a:prstGeom>
          <a:solidFill>
            <a:srgbClr val="145887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Picture 2" descr="G:\munka\!!!! Vegyes\megakom\ppt sablon\megakom-logo-icon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7054" y="6123362"/>
            <a:ext cx="1219200" cy="1152525"/>
          </a:xfrm>
          <a:prstGeom prst="rect">
            <a:avLst/>
          </a:prstGeom>
          <a:noFill/>
        </p:spPr>
      </p:pic>
      <p:sp>
        <p:nvSpPr>
          <p:cNvPr id="18" name="Vertical Title 17"/>
          <p:cNvSpPr>
            <a:spLocks noGrp="1"/>
          </p:cNvSpPr>
          <p:nvPr>
            <p:ph type="title" orient="vert" hasCustomPrompt="1"/>
          </p:nvPr>
        </p:nvSpPr>
        <p:spPr>
          <a:xfrm rot="10800000">
            <a:off x="346242" y="822744"/>
            <a:ext cx="2057400" cy="5851525"/>
          </a:xfrm>
        </p:spPr>
        <p:txBody>
          <a:bodyPr vert="eaVert">
            <a:noAutofit/>
          </a:bodyPr>
          <a:lstStyle>
            <a:lvl1pPr>
              <a:defRPr sz="9600" cap="all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TÉMA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35300" y="1309688"/>
            <a:ext cx="4503738" cy="1109662"/>
          </a:xfrm>
          <a:solidFill>
            <a:srgbClr val="57B0E3">
              <a:alpha val="66000"/>
            </a:srgbClr>
          </a:solidFill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3275178" y="2779972"/>
            <a:ext cx="5400675" cy="3382963"/>
          </a:xfrm>
          <a:solidFill>
            <a:schemeClr val="bg1">
              <a:alpha val="65000"/>
            </a:schemeClr>
          </a:solidFill>
        </p:spPr>
        <p:txBody>
          <a:bodyPr/>
          <a:lstStyle>
            <a:lvl1pPr marL="342900" indent="-342900">
              <a:buFont typeface="Wingdings" charset="2"/>
              <a:buChar char="§"/>
              <a:defRPr sz="4000">
                <a:solidFill>
                  <a:srgbClr val="145887"/>
                </a:solidFill>
              </a:defRPr>
            </a:lvl1pPr>
            <a:lvl2pPr>
              <a:defRPr>
                <a:solidFill>
                  <a:srgbClr val="145887"/>
                </a:solidFill>
              </a:defRPr>
            </a:lvl2pPr>
            <a:lvl3pPr>
              <a:defRPr>
                <a:solidFill>
                  <a:srgbClr val="145887"/>
                </a:solidFill>
              </a:defRPr>
            </a:lvl3pPr>
            <a:lvl4pPr>
              <a:defRPr>
                <a:solidFill>
                  <a:srgbClr val="145887"/>
                </a:solidFill>
              </a:defRPr>
            </a:lvl4pPr>
            <a:lvl5pPr>
              <a:defRPr>
                <a:solidFill>
                  <a:srgbClr val="145887"/>
                </a:solidFill>
              </a:defRPr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2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zöld oldalsáv_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4"/>
          <p:cNvSpPr/>
          <p:nvPr userDrawn="1"/>
        </p:nvSpPr>
        <p:spPr>
          <a:xfrm>
            <a:off x="0" y="0"/>
            <a:ext cx="2653553" cy="6858000"/>
          </a:xfrm>
          <a:prstGeom prst="rect">
            <a:avLst/>
          </a:prstGeom>
          <a:solidFill>
            <a:srgbClr val="92D050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641600" y="717176"/>
            <a:ext cx="6502400" cy="6140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1" y="0"/>
            <a:ext cx="9144000" cy="717176"/>
          </a:xfrm>
          <a:prstGeom prst="rect">
            <a:avLst/>
          </a:prstGeom>
          <a:solidFill>
            <a:srgbClr val="145887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7"/>
          <p:cNvSpPr/>
          <p:nvPr userDrawn="1"/>
        </p:nvSpPr>
        <p:spPr>
          <a:xfrm>
            <a:off x="3225311" y="2779972"/>
            <a:ext cx="5450542" cy="34691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Picture 2" descr="G:\munka\!!!! Vegyes\megakom\ppt sablon\megakom-logo-icon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7054" y="6123362"/>
            <a:ext cx="1219200" cy="1152525"/>
          </a:xfrm>
          <a:prstGeom prst="rect">
            <a:avLst/>
          </a:prstGeom>
          <a:noFill/>
        </p:spPr>
      </p:pic>
      <p:sp>
        <p:nvSpPr>
          <p:cNvPr id="16" name="Text Placeholder 1"/>
          <p:cNvSpPr txBox="1">
            <a:spLocks/>
          </p:cNvSpPr>
          <p:nvPr userDrawn="1"/>
        </p:nvSpPr>
        <p:spPr>
          <a:xfrm>
            <a:off x="3145924" y="1183060"/>
            <a:ext cx="5818781" cy="132297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hu-H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TRATÉGIA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35300" y="1309688"/>
            <a:ext cx="4503738" cy="1109662"/>
          </a:xfrm>
          <a:solidFill>
            <a:srgbClr val="57B0E3">
              <a:alpha val="68000"/>
            </a:srgbClr>
          </a:solidFill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21" name="Vertical Title 17"/>
          <p:cNvSpPr>
            <a:spLocks noGrp="1"/>
          </p:cNvSpPr>
          <p:nvPr>
            <p:ph type="title" orient="vert" hasCustomPrompt="1"/>
          </p:nvPr>
        </p:nvSpPr>
        <p:spPr>
          <a:xfrm rot="10800000">
            <a:off x="346242" y="822744"/>
            <a:ext cx="2057400" cy="5851525"/>
          </a:xfrm>
        </p:spPr>
        <p:txBody>
          <a:bodyPr vert="eaVert">
            <a:noAutofit/>
          </a:bodyPr>
          <a:lstStyle>
            <a:lvl1pPr>
              <a:defRPr sz="9600" cap="all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TÉMA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3275178" y="2779972"/>
            <a:ext cx="5400675" cy="3382963"/>
          </a:xfrm>
          <a:solidFill>
            <a:schemeClr val="bg1">
              <a:alpha val="66000"/>
            </a:schemeClr>
          </a:solidFill>
        </p:spPr>
        <p:txBody>
          <a:bodyPr/>
          <a:lstStyle>
            <a:lvl1pPr marL="342900" indent="-342900">
              <a:buFont typeface="Wingdings" charset="2"/>
              <a:buChar char="§"/>
              <a:defRPr sz="4000">
                <a:solidFill>
                  <a:srgbClr val="145887"/>
                </a:solidFill>
              </a:defRPr>
            </a:lvl1pPr>
            <a:lvl2pPr>
              <a:defRPr>
                <a:solidFill>
                  <a:srgbClr val="145887"/>
                </a:solidFill>
              </a:defRPr>
            </a:lvl2pPr>
            <a:lvl3pPr>
              <a:defRPr>
                <a:solidFill>
                  <a:srgbClr val="145887"/>
                </a:solidFill>
              </a:defRPr>
            </a:lvl3pPr>
            <a:lvl4pPr>
              <a:defRPr>
                <a:solidFill>
                  <a:srgbClr val="145887"/>
                </a:solidFill>
              </a:defRPr>
            </a:lvl4pPr>
            <a:lvl5pPr>
              <a:defRPr>
                <a:solidFill>
                  <a:srgbClr val="145887"/>
                </a:solidFill>
              </a:defRPr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7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_zöld oldalsáv_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641600" y="717176"/>
            <a:ext cx="6502400" cy="6140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églalap 4"/>
          <p:cNvSpPr/>
          <p:nvPr userDrawn="1"/>
        </p:nvSpPr>
        <p:spPr>
          <a:xfrm>
            <a:off x="0" y="0"/>
            <a:ext cx="2653553" cy="6858000"/>
          </a:xfrm>
          <a:prstGeom prst="rect">
            <a:avLst/>
          </a:prstGeom>
          <a:solidFill>
            <a:srgbClr val="E46C0A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/>
          <p:cNvSpPr/>
          <p:nvPr userDrawn="1"/>
        </p:nvSpPr>
        <p:spPr>
          <a:xfrm>
            <a:off x="1" y="0"/>
            <a:ext cx="9144000" cy="717176"/>
          </a:xfrm>
          <a:prstGeom prst="rect">
            <a:avLst/>
          </a:prstGeom>
          <a:solidFill>
            <a:srgbClr val="145887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7"/>
          <p:cNvSpPr/>
          <p:nvPr userDrawn="1"/>
        </p:nvSpPr>
        <p:spPr>
          <a:xfrm>
            <a:off x="3225311" y="2779972"/>
            <a:ext cx="5450542" cy="34691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Picture 2" descr="G:\munka\!!!! Vegyes\megakom\ppt sablon\megakom-logo-icon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7054" y="6123362"/>
            <a:ext cx="1219200" cy="1152525"/>
          </a:xfrm>
          <a:prstGeom prst="rect">
            <a:avLst/>
          </a:prstGeom>
          <a:noFill/>
        </p:spPr>
      </p:pic>
      <p:sp>
        <p:nvSpPr>
          <p:cNvPr id="16" name="Text Placeholder 1"/>
          <p:cNvSpPr txBox="1">
            <a:spLocks/>
          </p:cNvSpPr>
          <p:nvPr userDrawn="1"/>
        </p:nvSpPr>
        <p:spPr>
          <a:xfrm>
            <a:off x="3145924" y="1183060"/>
            <a:ext cx="5818781" cy="132297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hu-H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TRATÉGIA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35300" y="1309688"/>
            <a:ext cx="4503738" cy="1109662"/>
          </a:xfrm>
          <a:solidFill>
            <a:srgbClr val="57B0E3">
              <a:alpha val="70000"/>
            </a:srgbClr>
          </a:solidFill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21" name="Vertical Title 17"/>
          <p:cNvSpPr>
            <a:spLocks noGrp="1"/>
          </p:cNvSpPr>
          <p:nvPr>
            <p:ph type="title" orient="vert" hasCustomPrompt="1"/>
          </p:nvPr>
        </p:nvSpPr>
        <p:spPr>
          <a:xfrm rot="10800000">
            <a:off x="346242" y="822744"/>
            <a:ext cx="2057400" cy="5851525"/>
          </a:xfrm>
        </p:spPr>
        <p:txBody>
          <a:bodyPr vert="eaVert">
            <a:noAutofit/>
          </a:bodyPr>
          <a:lstStyle>
            <a:lvl1pPr>
              <a:defRPr sz="9600" cap="all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TÉMA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3275178" y="2779972"/>
            <a:ext cx="5400675" cy="3382963"/>
          </a:xfrm>
          <a:solidFill>
            <a:schemeClr val="bg1">
              <a:alpha val="75000"/>
            </a:schemeClr>
          </a:solidFill>
        </p:spPr>
        <p:txBody>
          <a:bodyPr/>
          <a:lstStyle>
            <a:lvl1pPr marL="342900" indent="-342900">
              <a:buFont typeface="Wingdings" charset="2"/>
              <a:buChar char="§"/>
              <a:defRPr sz="4000">
                <a:solidFill>
                  <a:srgbClr val="145887"/>
                </a:solidFill>
              </a:defRPr>
            </a:lvl1pPr>
            <a:lvl2pPr>
              <a:defRPr>
                <a:solidFill>
                  <a:srgbClr val="145887"/>
                </a:solidFill>
              </a:defRPr>
            </a:lvl2pPr>
            <a:lvl3pPr>
              <a:defRPr>
                <a:solidFill>
                  <a:srgbClr val="145887"/>
                </a:solidFill>
              </a:defRPr>
            </a:lvl3pPr>
            <a:lvl4pPr>
              <a:defRPr>
                <a:solidFill>
                  <a:srgbClr val="145887"/>
                </a:solidFill>
              </a:defRPr>
            </a:lvl4pPr>
            <a:lvl5pPr>
              <a:defRPr>
                <a:solidFill>
                  <a:srgbClr val="145887"/>
                </a:solidFill>
              </a:defRPr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2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és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989263" y="2778114"/>
            <a:ext cx="7165475" cy="1219044"/>
          </a:xfrm>
          <a:solidFill>
            <a:schemeClr val="bg1">
              <a:alpha val="68000"/>
            </a:schemeClr>
          </a:solidFill>
        </p:spPr>
        <p:txBody>
          <a:bodyPr>
            <a:noAutofit/>
          </a:bodyPr>
          <a:lstStyle>
            <a:lvl1pPr>
              <a:defRPr sz="8000" cap="none">
                <a:solidFill>
                  <a:srgbClr val="145887"/>
                </a:solidFill>
              </a:defRPr>
            </a:lvl1pPr>
          </a:lstStyle>
          <a:p>
            <a:r>
              <a:rPr lang="en-US" dirty="0" smtClean="0"/>
              <a:t>cím</a:t>
            </a:r>
            <a:endParaRPr lang="en-US" dirty="0"/>
          </a:p>
        </p:txBody>
      </p:sp>
      <p:sp>
        <p:nvSpPr>
          <p:cNvPr id="8" name="Téglalap 7"/>
          <p:cNvSpPr/>
          <p:nvPr userDrawn="1"/>
        </p:nvSpPr>
        <p:spPr>
          <a:xfrm>
            <a:off x="989263" y="2777529"/>
            <a:ext cx="7165475" cy="12196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hu-HU" sz="8800" kern="1200" dirty="0" smtClean="0">
              <a:solidFill>
                <a:srgbClr val="145887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84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9054-65DC-0047-B84A-6342B3352EEB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359B-0B4A-CF40-8757-55DCEDB033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3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7" r:id="rId9"/>
    <p:sldLayoutId id="2147483658" r:id="rId10"/>
    <p:sldLayoutId id="2147483661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helye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7" r="2088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EGYEZTETÉS –MUNKACSOPORT ÜLÉS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4428563"/>
            <a:ext cx="5989051" cy="1182527"/>
          </a:xfrm>
        </p:spPr>
        <p:txBody>
          <a:bodyPr/>
          <a:lstStyle/>
          <a:p>
            <a:r>
              <a:rPr lang="hu-HU" sz="2000" dirty="0" smtClean="0"/>
              <a:t>Vaja, 2016. január 27.</a:t>
            </a:r>
          </a:p>
          <a:p>
            <a:r>
              <a:rPr lang="hu-HU" sz="2000" dirty="0" smtClean="0"/>
              <a:t>Vaja Város Integrált Településfejlesztési Stratégiájának</a:t>
            </a:r>
          </a:p>
          <a:p>
            <a:r>
              <a:rPr lang="hu-HU" sz="2000" dirty="0" smtClean="0"/>
              <a:t>kidolgozása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875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216025" y="0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Városrészek jellemző adatai</a:t>
            </a:r>
            <a:endParaRPr lang="hu-HU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910013"/>
              </p:ext>
            </p:extLst>
          </p:nvPr>
        </p:nvGraphicFramePr>
        <p:xfrm>
          <a:off x="1" y="1016001"/>
          <a:ext cx="9143998" cy="4833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3870">
                  <a:extLst>
                    <a:ext uri="{9D8B030D-6E8A-4147-A177-3AD203B41FA5}">
                      <a16:colId xmlns:a16="http://schemas.microsoft.com/office/drawing/2014/main" val="3748722479"/>
                    </a:ext>
                  </a:extLst>
                </a:gridCol>
                <a:gridCol w="1187532">
                  <a:extLst>
                    <a:ext uri="{9D8B030D-6E8A-4147-A177-3AD203B41FA5}">
                      <a16:colId xmlns:a16="http://schemas.microsoft.com/office/drawing/2014/main" val="2765294091"/>
                    </a:ext>
                  </a:extLst>
                </a:gridCol>
                <a:gridCol w="1187532">
                  <a:extLst>
                    <a:ext uri="{9D8B030D-6E8A-4147-A177-3AD203B41FA5}">
                      <a16:colId xmlns:a16="http://schemas.microsoft.com/office/drawing/2014/main" val="1417048293"/>
                    </a:ext>
                  </a:extLst>
                </a:gridCol>
                <a:gridCol w="1187532">
                  <a:extLst>
                    <a:ext uri="{9D8B030D-6E8A-4147-A177-3AD203B41FA5}">
                      <a16:colId xmlns:a16="http://schemas.microsoft.com/office/drawing/2014/main" val="106761061"/>
                    </a:ext>
                  </a:extLst>
                </a:gridCol>
                <a:gridCol w="1187532">
                  <a:extLst>
                    <a:ext uri="{9D8B030D-6E8A-4147-A177-3AD203B41FA5}">
                      <a16:colId xmlns:a16="http://schemas.microsoft.com/office/drawing/2014/main" val="3794719280"/>
                    </a:ext>
                  </a:extLst>
                </a:gridCol>
              </a:tblGrid>
              <a:tr h="1217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Mutató megnevezése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Vaja összesen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Vaja központ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Vaja lakógyűrű (Boglyatanya külterülettel)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Rákóczi tanya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39388192"/>
                  </a:ext>
                </a:extLst>
              </a:tr>
              <a:tr h="3580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Lakónépesség száma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3608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384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2957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267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95115175"/>
                  </a:ext>
                </a:extLst>
              </a:tr>
              <a:tr h="6086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Legfeljebb általános iskolai végzettséggel rendelkezők aránya az aktív korúakon (15-59 évesek) belül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37,4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16,5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38,4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57,7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10453961"/>
                  </a:ext>
                </a:extLst>
              </a:tr>
              <a:tr h="6086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Felsőfokú végzettségűek a 25 éves és idősebb népesség arányában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7,2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13,7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6,6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2,2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8981399"/>
                  </a:ext>
                </a:extLst>
              </a:tr>
              <a:tr h="3580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Lakásállomány (db)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1190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144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962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84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28066976"/>
                  </a:ext>
                </a:extLst>
              </a:tr>
              <a:tr h="3580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Alacsony komfort fokozatú lakások aránya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13,9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5,6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11,9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51,2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39137436"/>
                  </a:ext>
                </a:extLst>
              </a:tr>
              <a:tr h="6086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Rendszeres munkajövedelemmel nem rendelkezők aránya az aktív korúakon (15-59 évesek) belül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57,2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44,0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58,0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68,7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2489524"/>
                  </a:ext>
                </a:extLst>
              </a:tr>
              <a:tr h="3580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Foglalkoztatottak aránya a 15-64 éves népességen belül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39,4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49,5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38,7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30,0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7114995"/>
                  </a:ext>
                </a:extLst>
              </a:tr>
              <a:tr h="3580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Munkanélküliek aránya (munkanélküliségi ráta)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28,3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14,3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31,3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10,5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5725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40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16025" y="0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Szegregátumok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6"/>
          <a:stretch/>
        </p:blipFill>
        <p:spPr>
          <a:xfrm>
            <a:off x="0" y="812800"/>
            <a:ext cx="5432928" cy="585291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776686" y="812800"/>
            <a:ext cx="30915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000" dirty="0" smtClean="0">
                <a:solidFill>
                  <a:srgbClr val="145887"/>
                </a:solidFill>
              </a:rPr>
              <a:t>szegregátum: Vécsey </a:t>
            </a:r>
            <a:r>
              <a:rPr lang="hu-HU" sz="2000" dirty="0">
                <a:solidFill>
                  <a:srgbClr val="145887"/>
                </a:solidFill>
              </a:rPr>
              <a:t>u. - József A. u. - Török I. u. - névtelen u</a:t>
            </a:r>
            <a:r>
              <a:rPr lang="hu-HU" sz="2000" dirty="0" smtClean="0">
                <a:solidFill>
                  <a:srgbClr val="145887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hu-HU" sz="2000" dirty="0">
                <a:solidFill>
                  <a:srgbClr val="145887"/>
                </a:solidFill>
              </a:rPr>
              <a:t>s</a:t>
            </a:r>
            <a:r>
              <a:rPr lang="hu-HU" sz="2000" dirty="0" smtClean="0">
                <a:solidFill>
                  <a:srgbClr val="145887"/>
                </a:solidFill>
              </a:rPr>
              <a:t>zegregátum: Vécsey </a:t>
            </a:r>
            <a:r>
              <a:rPr lang="hu-HU" sz="2000" dirty="0">
                <a:solidFill>
                  <a:srgbClr val="145887"/>
                </a:solidFill>
              </a:rPr>
              <a:t>u. - Török I. u. - Móra F. u</a:t>
            </a:r>
            <a:r>
              <a:rPr lang="hu-HU" sz="2000" dirty="0" smtClean="0">
                <a:solidFill>
                  <a:srgbClr val="145887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hu-HU" sz="2000" dirty="0">
                <a:solidFill>
                  <a:srgbClr val="145887"/>
                </a:solidFill>
              </a:rPr>
              <a:t>s</a:t>
            </a:r>
            <a:r>
              <a:rPr lang="hu-HU" sz="2000" dirty="0" smtClean="0">
                <a:solidFill>
                  <a:srgbClr val="145887"/>
                </a:solidFill>
              </a:rPr>
              <a:t>zegregátum: Ady </a:t>
            </a:r>
            <a:r>
              <a:rPr lang="hu-HU" sz="2000" dirty="0">
                <a:solidFill>
                  <a:srgbClr val="145887"/>
                </a:solidFill>
              </a:rPr>
              <a:t>E. u. - Rákóczi u. - Kert u. - Kert </a:t>
            </a:r>
            <a:r>
              <a:rPr lang="hu-HU" sz="2000" dirty="0" smtClean="0">
                <a:solidFill>
                  <a:srgbClr val="145887"/>
                </a:solidFill>
              </a:rPr>
              <a:t>köz</a:t>
            </a:r>
          </a:p>
          <a:p>
            <a:pPr marL="342900" indent="-342900">
              <a:buAutoNum type="arabicPeriod"/>
            </a:pPr>
            <a:r>
              <a:rPr lang="hu-HU" sz="2000" dirty="0">
                <a:solidFill>
                  <a:srgbClr val="145887"/>
                </a:solidFill>
              </a:rPr>
              <a:t>s</a:t>
            </a:r>
            <a:r>
              <a:rPr lang="pt-BR" sz="2000" dirty="0" smtClean="0">
                <a:solidFill>
                  <a:srgbClr val="145887"/>
                </a:solidFill>
              </a:rPr>
              <a:t>zegregátum</a:t>
            </a:r>
            <a:r>
              <a:rPr lang="hu-HU" sz="2000" dirty="0" smtClean="0">
                <a:solidFill>
                  <a:srgbClr val="145887"/>
                </a:solidFill>
              </a:rPr>
              <a:t>: </a:t>
            </a:r>
            <a:r>
              <a:rPr lang="pt-BR" sz="2000" dirty="0" smtClean="0">
                <a:solidFill>
                  <a:srgbClr val="145887"/>
                </a:solidFill>
              </a:rPr>
              <a:t>Petőfi </a:t>
            </a:r>
            <a:r>
              <a:rPr lang="pt-BR" sz="2000" dirty="0">
                <a:solidFill>
                  <a:srgbClr val="145887"/>
                </a:solidFill>
              </a:rPr>
              <a:t>S u. déli </a:t>
            </a:r>
            <a:r>
              <a:rPr lang="pt-BR" sz="2000" dirty="0" smtClean="0">
                <a:solidFill>
                  <a:srgbClr val="145887"/>
                </a:solidFill>
              </a:rPr>
              <a:t>oldala</a:t>
            </a:r>
            <a:endParaRPr lang="hu-HU" sz="2000" dirty="0" smtClean="0">
              <a:solidFill>
                <a:srgbClr val="145887"/>
              </a:solidFill>
            </a:endParaRPr>
          </a:p>
          <a:p>
            <a:pPr marL="342900" indent="-342900">
              <a:buAutoNum type="arabicPeriod"/>
            </a:pPr>
            <a:r>
              <a:rPr lang="hu-HU" sz="2000" dirty="0" smtClean="0">
                <a:solidFill>
                  <a:srgbClr val="145887"/>
                </a:solidFill>
              </a:rPr>
              <a:t>szegregátum: Rákóczitanya</a:t>
            </a:r>
          </a:p>
          <a:p>
            <a:pPr marL="342900" indent="-342900">
              <a:buAutoNum type="arabicPeriod"/>
            </a:pPr>
            <a:endParaRPr lang="hu-HU" sz="2000" dirty="0" smtClean="0">
              <a:solidFill>
                <a:srgbClr val="145887"/>
              </a:solidFill>
            </a:endParaRPr>
          </a:p>
          <a:p>
            <a:endParaRPr lang="hu-HU" sz="2000" dirty="0">
              <a:solidFill>
                <a:srgbClr val="1458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4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216025" y="0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SWOT – FŐ ERŐSSÉGEK, GYENGESÉGEK</a:t>
            </a:r>
            <a:endParaRPr lang="hu-HU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389740"/>
              </p:ext>
            </p:extLst>
          </p:nvPr>
        </p:nvGraphicFramePr>
        <p:xfrm>
          <a:off x="233150" y="766917"/>
          <a:ext cx="8690400" cy="5803501"/>
        </p:xfrm>
        <a:graphic>
          <a:graphicData uri="http://schemas.openxmlformats.org/drawingml/2006/table">
            <a:tbl>
              <a:tblPr firstRow="1" firstCol="1" bandRow="1"/>
              <a:tblGrid>
                <a:gridCol w="4345200">
                  <a:extLst>
                    <a:ext uri="{9D8B030D-6E8A-4147-A177-3AD203B41FA5}">
                      <a16:colId xmlns:a16="http://schemas.microsoft.com/office/drawing/2014/main" val="2429551331"/>
                    </a:ext>
                  </a:extLst>
                </a:gridCol>
                <a:gridCol w="4345200">
                  <a:extLst>
                    <a:ext uri="{9D8B030D-6E8A-4147-A177-3AD203B41FA5}">
                      <a16:colId xmlns:a16="http://schemas.microsoft.com/office/drawing/2014/main" val="3942511281"/>
                    </a:ext>
                  </a:extLst>
                </a:gridCol>
              </a:tblGrid>
              <a:tr h="236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Erősségek</a:t>
                      </a:r>
                      <a:endParaRPr lang="hu-H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4" marR="53174" marT="0" marB="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Gyengeségek</a:t>
                      </a:r>
                      <a:endParaRPr lang="hu-H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4" marR="53174" marT="0" marB="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642077"/>
                  </a:ext>
                </a:extLst>
              </a:tr>
              <a:tr h="5559661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Magas a fiatal- és aktív korúak aránya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Csökkenő arányú munkanélküliség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munkahelyek miatt a város ingázási célpont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Történelmi gyökerű helyi identitás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városban megfelelően működik a szociális, az alapfokú oktatási (óvoda, általános </a:t>
                      </a:r>
                      <a:r>
                        <a:rPr lang="hu-HU" sz="1400" u="none" strike="noStrike" kern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iskola) </a:t>
                      </a: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ellátórendszer.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Iparterület </a:t>
                      </a:r>
                      <a:r>
                        <a:rPr lang="hu-HU" sz="1400" u="none" strike="noStrike" kern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jelenléte</a:t>
                      </a: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Vay kastély, mint ismert idegenforgalmi vonzerő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költségvetés </a:t>
                      </a:r>
                      <a:r>
                        <a:rPr lang="hu-HU" sz="1400" u="none" strike="noStrike" kern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kiegyensúlyozott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helyi adó bevételek növekvő tendenciát mutatnak.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Kedvező adottságok a megújuló energiaforrások hasznosítására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Védett természeti értékek (Vajai Ős-tó, Ős-láp)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Megújult középületek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Javuló közlekedés-földrajzi </a:t>
                      </a:r>
                      <a:r>
                        <a:rPr lang="hu-HU" sz="1400" u="none" strike="noStrike" kern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elhelyezkedés</a:t>
                      </a: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Vasút </a:t>
                      </a: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jelenléte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Megfelelő elérhetőség közösségi közlekedési eszközökkel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Magas szinten kiépített települési közmű </a:t>
                      </a:r>
                      <a:r>
                        <a:rPr lang="hu-HU" sz="1400" u="none" strike="noStrike" kern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hálózat</a:t>
                      </a: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Záródó </a:t>
                      </a: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közműolló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Nagy sebességű internet elérés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Szelektív </a:t>
                      </a:r>
                      <a:r>
                        <a:rPr lang="hu-HU" sz="1400" u="none" strike="noStrike" kern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hulladékgyűjtés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74" marR="53174" marT="0" marB="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Szelektív elvándorlás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Hátrányos helyzetű lakosok magas aránya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Alacsony képzettségi szint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Jellemzően helyi rendezvény kínálat .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Az intézmények fenntartása jelentős költségterhet jelent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Az önkormányzat korlátozott befolyása egyes közszolgáltatások esetében a megváltozott fenntartói viszonyok miatt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turizmus szálláshely és vendéglátás háttere mennyiségi és minőségi szempontból egyaránt elégtelen.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Csökkenő </a:t>
                      </a: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turisztikai vendégforgalom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helyi forráslehetőségek sajáterős fejlesztéseket nem tesznek lehetővé.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Átengedett központi adók csökkenése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Rossz termőképességű, defláció által veszélyeztetett talaj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Nyilvános közterületek alacsony aránya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Zöldfelületek részben nem megfelelő minősége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49-es út erős tranzitforgalma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Alacsony színvonalú vasúti szolgáltatások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Önkormányzati </a:t>
                      </a: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épületek egy része nem energia hatékony, felújításra szorul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kern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Lakossági </a:t>
                      </a:r>
                      <a:r>
                        <a:rPr lang="hu-HU" sz="1400" u="none" strike="noStrike" kern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energiahatékonyság terén elmaradás </a:t>
                      </a:r>
                      <a:endParaRPr lang="hu-HU" sz="1800" u="none" strike="noStrike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kern="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800" kern="0" baseline="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74" marR="53174" marT="0" marB="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653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65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216025" y="0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SWOT – FŐ LEHETŐSÉGEK, VESZÉLYEK</a:t>
            </a:r>
            <a:endParaRPr lang="hu-HU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751734"/>
              </p:ext>
            </p:extLst>
          </p:nvPr>
        </p:nvGraphicFramePr>
        <p:xfrm>
          <a:off x="233150" y="819948"/>
          <a:ext cx="8690400" cy="5760720"/>
        </p:xfrm>
        <a:graphic>
          <a:graphicData uri="http://schemas.openxmlformats.org/drawingml/2006/table">
            <a:tbl>
              <a:tblPr firstRow="1" firstCol="1" bandRow="1"/>
              <a:tblGrid>
                <a:gridCol w="4345200">
                  <a:extLst>
                    <a:ext uri="{9D8B030D-6E8A-4147-A177-3AD203B41FA5}">
                      <a16:colId xmlns:a16="http://schemas.microsoft.com/office/drawing/2014/main" val="1834594211"/>
                    </a:ext>
                  </a:extLst>
                </a:gridCol>
                <a:gridCol w="4345200">
                  <a:extLst>
                    <a:ext uri="{9D8B030D-6E8A-4147-A177-3AD203B41FA5}">
                      <a16:colId xmlns:a16="http://schemas.microsoft.com/office/drawing/2014/main" val="778596401"/>
                    </a:ext>
                  </a:extLst>
                </a:gridCol>
              </a:tblGrid>
              <a:tr h="124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Lehetőségek</a:t>
                      </a:r>
                    </a:p>
                  </a:txBody>
                  <a:tcPr marL="47584" marR="47584" marT="0" marB="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Veszélyek</a:t>
                      </a:r>
                    </a:p>
                  </a:txBody>
                  <a:tcPr marL="47584" marR="47584" marT="0" marB="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61034"/>
                  </a:ext>
                </a:extLst>
              </a:tr>
              <a:tr h="4401496"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befelé irányuló népességmozgások kihasználása, ösztönzése.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Javuló képzettségi szint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helyi kulturális kínálat potenciális külső célcsoportjainak vonzása.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Civil szervezetek erősödése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város tőkevonzó képességének javulása az M3 autópálya közelsége miatt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Az önkormányzati és a vállalkozó szféra közötti erősödő együttműködés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Intenzívebb határon átnyúló gazdasági kapcsolatok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Alternatív mezőgazdasági tevékenységek terjedése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turisztikai kínálat iránti kereslet erős, fokozódó és többrétű.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Pályázati lehetőségek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Helyi adók összegének növekedése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Új térségi hatókörű funkciók telepítése a városba, ezzel az épületek használata és felújítása megoldódhat.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Magánerős építkezések és felújítások számának növekedése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környezetbarát közlekedési módok terjedése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Nagy sávszélességű internet kapcsolat elterjedése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Energetikai </a:t>
                      </a: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korszerűsítések folytatása, megújuló energiák minél szélesebb körű alkalmazása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7584" marR="47584" marT="0" marB="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Elvándorlás </a:t>
                      </a: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fokozódása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Társadalmi elöregedése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hátrányos helyzetűek és inaktívak számának növekedése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Civil szervezetek tevékenységének ellehetetlenülése a jogszabályi környezet változásával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Csökkenő állami támogatások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Önkormányzati feladat- és hatáskörök kedvezőtlen alakulása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város szükségleteinek, igényeinek alulreprezentáltsága az országos/megyei/járási fejlesztési elképzelések között </a:t>
                      </a:r>
                      <a:endParaRPr lang="hu-HU" sz="1400" u="none" strike="noStrike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Az </a:t>
                      </a: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európai uniós források tekintetében élesedő verseny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rendelkezésre álló helyi és térségi munkaerő képzettsége nem felel meg a helyi és betelepülő vállalkozások igényeinek.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Jogszabályi környezet változása miatt befektetések elmaradása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Kedvezőtlen turisztikai tendenciák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Klímaváltozás </a:t>
                      </a: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okozta negatív hatások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csökkenő lakosságszám miatt az üres lakások, üres ingatlanok száma nő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Vasútvonal kihasználatlansága, megszüntetés veszélye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hu-HU" sz="14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Összekötő utak felújításának elmaradása </a:t>
                      </a:r>
                      <a:endParaRPr lang="hu-HU" sz="140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584" marR="47584" marT="0" marB="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661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24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216025" y="0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Városfejlesztési célrendszer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" y="899077"/>
            <a:ext cx="9117099" cy="505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88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16025" y="0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Akcióterületek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72" y="846000"/>
            <a:ext cx="3782151" cy="6012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122" y="846000"/>
            <a:ext cx="4742643" cy="37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3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5" t="44219" b="25556"/>
          <a:stretch/>
        </p:blipFill>
        <p:spPr>
          <a:xfrm>
            <a:off x="0" y="1284270"/>
            <a:ext cx="4614176" cy="4824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216025" y="0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Zöld Város Akcióterület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970206" y="1284270"/>
            <a:ext cx="39230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145887"/>
                </a:solidFill>
              </a:rPr>
              <a:t>Tervezett projektek</a:t>
            </a:r>
          </a:p>
          <a:p>
            <a:endParaRPr lang="hu-HU" sz="2400" dirty="0">
              <a:solidFill>
                <a:srgbClr val="14588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45887"/>
                </a:solidFill>
              </a:rPr>
              <a:t>A művelődési ház felújításának folytatása a belső tereken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45887"/>
                </a:solidFill>
              </a:rPr>
              <a:t>Termelői piac kialakítása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45887"/>
                </a:solidFill>
              </a:rPr>
              <a:t>Az akcióterület zöldfelületeinek rendezése, kialakítása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45887"/>
                </a:solidFill>
              </a:rPr>
              <a:t>Parkolók építése </a:t>
            </a:r>
            <a:endParaRPr lang="hu-HU" sz="2400" dirty="0">
              <a:solidFill>
                <a:srgbClr val="1458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4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69" b="50054"/>
          <a:stretch/>
        </p:blipFill>
        <p:spPr>
          <a:xfrm>
            <a:off x="0" y="1102378"/>
            <a:ext cx="3925966" cy="523580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216025" y="0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Ipari akcióterület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68761" y="904124"/>
            <a:ext cx="42917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145887"/>
                </a:solidFill>
              </a:rPr>
              <a:t>Tervezett projektek</a:t>
            </a:r>
          </a:p>
          <a:p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45887"/>
                </a:solidFill>
              </a:rPr>
              <a:t>A város iparterületének bővítése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45887"/>
                </a:solidFill>
              </a:rPr>
              <a:t>A terület kialakításához szükséges ingatlanok megszerzése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45887"/>
                </a:solidFill>
              </a:rPr>
              <a:t>Az új terület elérhetőségét elősegítő utak megépítése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45887"/>
                </a:solidFill>
              </a:rPr>
              <a:t>A vállalkozások letelepedéséhez szükséges alapinfrastruktúra (víz, gáz, csatorna, energia- és távközlési hálózat parkolók) építése</a:t>
            </a:r>
            <a:endParaRPr lang="hu-HU" sz="2400" dirty="0">
              <a:solidFill>
                <a:srgbClr val="1458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3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16025" y="0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Rekreációs akcióterület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89" r="65583"/>
          <a:stretch/>
        </p:blipFill>
        <p:spPr>
          <a:xfrm>
            <a:off x="226808" y="1753772"/>
            <a:ext cx="4351542" cy="390119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955458" y="1017639"/>
            <a:ext cx="393781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145887"/>
                </a:solidFill>
              </a:rPr>
              <a:t>Tervezett projektek</a:t>
            </a:r>
          </a:p>
          <a:p>
            <a:endParaRPr lang="hu-HU" sz="2400" dirty="0">
              <a:solidFill>
                <a:srgbClr val="14588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45887"/>
                </a:solidFill>
              </a:rPr>
              <a:t>Játszótér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45887"/>
                </a:solidFill>
              </a:rPr>
              <a:t>Zöldterület rendezés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45887"/>
                </a:solidFill>
              </a:rPr>
              <a:t>Szabadtéri kondipálya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45887"/>
                </a:solidFill>
              </a:rPr>
              <a:t> Nyilvános mosdó kialakítása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45887"/>
                </a:solidFill>
              </a:rPr>
              <a:t>Szalonnasütésre, </a:t>
            </a:r>
            <a:r>
              <a:rPr lang="hu-HU" sz="2400" dirty="0" smtClean="0">
                <a:solidFill>
                  <a:srgbClr val="145887"/>
                </a:solidFill>
              </a:rPr>
              <a:t>bográcsolásra</a:t>
            </a:r>
            <a:r>
              <a:rPr lang="hu-HU" sz="2400" dirty="0" smtClean="0">
                <a:solidFill>
                  <a:srgbClr val="145887"/>
                </a:solidFill>
              </a:rPr>
              <a:t> alkalmas terület kialakítása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5033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16025" y="0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Szociális akcióterület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47811" r="53881" b="18289"/>
          <a:stretch/>
        </p:blipFill>
        <p:spPr>
          <a:xfrm>
            <a:off x="284791" y="1004528"/>
            <a:ext cx="3888000" cy="534737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277032" y="1035964"/>
            <a:ext cx="43212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145887"/>
                </a:solidFill>
              </a:rPr>
              <a:t>Tervezett projektek</a:t>
            </a:r>
          </a:p>
          <a:p>
            <a:endParaRPr lang="hu-HU" sz="2000" dirty="0">
              <a:solidFill>
                <a:srgbClr val="14588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145887"/>
                </a:solidFill>
              </a:rPr>
              <a:t>A szilárd burkolattal nem rendelkező útszakaszok aszfaltozása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45887"/>
                </a:solidFill>
              </a:rPr>
              <a:t>Hátrányos helyzetű lakosok munkaerő-piaci és társadalmi integrációját segítő „</a:t>
            </a:r>
            <a:r>
              <a:rPr lang="hu-HU" sz="2000" dirty="0">
                <a:solidFill>
                  <a:srgbClr val="145887"/>
                </a:solidFill>
              </a:rPr>
              <a:t>soft</a:t>
            </a:r>
            <a:r>
              <a:rPr lang="hu-HU" sz="2000" dirty="0">
                <a:solidFill>
                  <a:srgbClr val="145887"/>
                </a:solidFill>
              </a:rPr>
              <a:t>” beavatkozások (pl. munkaerő-piaci képzések; tartós munkanélküliek foglalkoztatása; közmunka program; helyi közösségfejlesztési, szemléletformáló, egészségügyi, bűnmegelőzési és szabadidős programok, sportesemények szervezése)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97356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2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hu-HU" dirty="0" smtClean="0"/>
              <a:t>TÉMÁK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08338" y="1860342"/>
            <a:ext cx="5400675" cy="458332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Tervezési keretek, TOP</a:t>
            </a:r>
            <a:endParaRPr lang="en-US" dirty="0" smtClean="0"/>
          </a:p>
          <a:p>
            <a:r>
              <a:rPr lang="hu-HU" dirty="0" smtClean="0"/>
              <a:t>Városrészek és szegregátumok</a:t>
            </a:r>
            <a:endParaRPr lang="en-US" dirty="0" smtClean="0"/>
          </a:p>
          <a:p>
            <a:r>
              <a:rPr lang="hu-HU" dirty="0" smtClean="0"/>
              <a:t>SWOT</a:t>
            </a:r>
          </a:p>
          <a:p>
            <a:r>
              <a:rPr lang="hu-HU" dirty="0" smtClean="0"/>
              <a:t>Célrendszer</a:t>
            </a:r>
          </a:p>
          <a:p>
            <a:r>
              <a:rPr lang="hu-HU" dirty="0" smtClean="0"/>
              <a:t>Fejlesztési elképzelések, projektek</a:t>
            </a:r>
            <a:endParaRPr lang="en-US" dirty="0"/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" b="2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4539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16025" y="0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Projektek</a:t>
            </a:r>
            <a:endParaRPr lang="hu-H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0990"/>
              </p:ext>
            </p:extLst>
          </p:nvPr>
        </p:nvGraphicFramePr>
        <p:xfrm>
          <a:off x="166550" y="1291261"/>
          <a:ext cx="8823600" cy="934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3600">
                  <a:extLst>
                    <a:ext uri="{9D8B030D-6E8A-4147-A177-3AD203B41FA5}">
                      <a16:colId xmlns:a16="http://schemas.microsoft.com/office/drawing/2014/main" val="2551337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Egészségház építése</a:t>
                      </a:r>
                      <a:endParaRPr lang="hu-H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8473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Az általános iskola épületeinek energetikai korszerűsítése</a:t>
                      </a:r>
                      <a:endParaRPr lang="hu-H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5302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A „kiskastély” épületének turisztikai célú fejlesztése</a:t>
                      </a:r>
                      <a:endParaRPr lang="hu-H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8363817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39531"/>
              </p:ext>
            </p:extLst>
          </p:nvPr>
        </p:nvGraphicFramePr>
        <p:xfrm>
          <a:off x="166550" y="2868105"/>
          <a:ext cx="8823600" cy="934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3600">
                  <a:extLst>
                    <a:ext uri="{9D8B030D-6E8A-4147-A177-3AD203B41FA5}">
                      <a16:colId xmlns:a16="http://schemas.microsoft.com/office/drawing/2014/main" val="18771764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A leromlott állapotú utak (pl. Tulipán út, Nagy Sándor út) </a:t>
                      </a:r>
                      <a:r>
                        <a:rPr lang="hu-HU" sz="2000" b="0" dirty="0" smtClean="0">
                          <a:effectLst/>
                        </a:rPr>
                        <a:t>burkolatfelújítása</a:t>
                      </a:r>
                      <a:endParaRPr lang="hu-H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8464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A csapadékvízelvezető hálózat felújításának folytatása, valamint bővítése</a:t>
                      </a:r>
                      <a:endParaRPr lang="hu-H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0920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Kerékpárút építése a Városközpont és a Vajai-tó </a:t>
                      </a:r>
                      <a:r>
                        <a:rPr lang="hu-HU" sz="2000" b="0" dirty="0" smtClean="0">
                          <a:effectLst/>
                        </a:rPr>
                        <a:t>között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5410821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89523"/>
              </p:ext>
            </p:extLst>
          </p:nvPr>
        </p:nvGraphicFramePr>
        <p:xfrm>
          <a:off x="166550" y="4422861"/>
          <a:ext cx="8823600" cy="1572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3600">
                  <a:extLst>
                    <a:ext uri="{9D8B030D-6E8A-4147-A177-3AD203B41FA5}">
                      <a16:colId xmlns:a16="http://schemas.microsoft.com/office/drawing/2014/main" val="3429155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Az önkormányzati tulajdonú épületek megújuló energiafelhasználásának növelése</a:t>
                      </a:r>
                      <a:endParaRPr lang="hu-H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987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Családsegítő és Gyermekjóléti Szolgálat elhelyezését biztosító épület építése</a:t>
                      </a:r>
                      <a:endParaRPr lang="hu-H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840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A szennyvíztisztító telep kapacitásbővítése</a:t>
                      </a:r>
                      <a:endParaRPr lang="hu-H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104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Körforgalom építése a Láhner-Leiningen-Nagy Sándor-Damjanich utcák </a:t>
                      </a:r>
                      <a:r>
                        <a:rPr lang="hu-HU" sz="2000" b="0" dirty="0" smtClean="0">
                          <a:effectLst/>
                        </a:rPr>
                        <a:t>csomópontjára</a:t>
                      </a:r>
                      <a:endParaRPr lang="hu-H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9069192"/>
                  </a:ext>
                </a:extLst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566676"/>
              </p:ext>
            </p:extLst>
          </p:nvPr>
        </p:nvGraphicFramePr>
        <p:xfrm>
          <a:off x="166550" y="856773"/>
          <a:ext cx="8823600" cy="436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3600">
                  <a:extLst>
                    <a:ext uri="{9D8B030D-6E8A-4147-A177-3AD203B41FA5}">
                      <a16:colId xmlns:a16="http://schemas.microsoft.com/office/drawing/2014/main" val="2720624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Kulcsprojektek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185741"/>
                  </a:ext>
                </a:extLst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96583"/>
              </p:ext>
            </p:extLst>
          </p:nvPr>
        </p:nvGraphicFramePr>
        <p:xfrm>
          <a:off x="166550" y="2413242"/>
          <a:ext cx="8823600" cy="436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3600">
                  <a:extLst>
                    <a:ext uri="{9D8B030D-6E8A-4147-A177-3AD203B41FA5}">
                      <a16:colId xmlns:a16="http://schemas.microsoft.com/office/drawing/2014/main" val="3412261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Hálózatos projektek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977181"/>
                  </a:ext>
                </a:extLst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592387"/>
              </p:ext>
            </p:extLst>
          </p:nvPr>
        </p:nvGraphicFramePr>
        <p:xfrm>
          <a:off x="166550" y="4012956"/>
          <a:ext cx="8823600" cy="436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3600">
                  <a:extLst>
                    <a:ext uri="{9D8B030D-6E8A-4147-A177-3AD203B41FA5}">
                      <a16:colId xmlns:a16="http://schemas.microsoft.com/office/drawing/2014/main" val="16789322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Egyéb projektek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19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59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Köszönöm a figyelmet!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7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 helye 12"/>
          <p:cNvSpPr>
            <a:spLocks noGrp="1"/>
          </p:cNvSpPr>
          <p:nvPr>
            <p:ph type="body" sz="quarter" idx="10"/>
          </p:nvPr>
        </p:nvSpPr>
        <p:spPr>
          <a:xfrm>
            <a:off x="1216025" y="943429"/>
            <a:ext cx="6724650" cy="5428941"/>
          </a:xfrm>
        </p:spPr>
        <p:txBody>
          <a:bodyPr>
            <a:normAutofit fontScale="62500" lnSpcReduction="20000"/>
          </a:bodyPr>
          <a:lstStyle/>
          <a:p>
            <a:pPr marL="588962" lvl="0" indent="-571500">
              <a:buFont typeface="Wingdings" panose="05000000000000000000" pitchFamily="2" charset="2"/>
              <a:buChar char="§"/>
            </a:pPr>
            <a:r>
              <a:rPr lang="hu-HU" sz="3900" dirty="0">
                <a:solidFill>
                  <a:srgbClr val="145887"/>
                </a:solidFill>
              </a:rPr>
              <a:t>Cél: a város 2014-2020-as időszakra vonatkozó fejlesztési stratégiai dokumentumának (ITS) elkészítése, amely alapját képezi a támogatási források </a:t>
            </a:r>
            <a:r>
              <a:rPr lang="hu-HU" sz="3900" dirty="0" smtClean="0">
                <a:solidFill>
                  <a:srgbClr val="145887"/>
                </a:solidFill>
              </a:rPr>
              <a:t>igénybevételének</a:t>
            </a:r>
          </a:p>
          <a:p>
            <a:pPr marL="571500" lvl="0" indent="-571500">
              <a:buFont typeface="Wingdings" panose="05000000000000000000" pitchFamily="2" charset="2"/>
              <a:buChar char="§"/>
              <a:tabLst>
                <a:tab pos="1262063" algn="l"/>
              </a:tabLst>
            </a:pPr>
            <a:r>
              <a:rPr lang="hu-HU" sz="3900" dirty="0" smtClean="0">
                <a:solidFill>
                  <a:srgbClr val="145887"/>
                </a:solidFill>
              </a:rPr>
              <a:t>A szakmai munkát végzi: MEGAKOM Kft.</a:t>
            </a:r>
          </a:p>
          <a:p>
            <a:pPr marL="571500" lvl="0" indent="-571500">
              <a:buFont typeface="Wingdings" panose="05000000000000000000" pitchFamily="2" charset="2"/>
              <a:buChar char="§"/>
              <a:tabLst>
                <a:tab pos="1262063" algn="l"/>
              </a:tabLst>
            </a:pPr>
            <a:r>
              <a:rPr lang="hu-HU" sz="3900" dirty="0" smtClean="0">
                <a:solidFill>
                  <a:srgbClr val="145887"/>
                </a:solidFill>
              </a:rPr>
              <a:t>Jogszabályok, útmutatók:</a:t>
            </a:r>
          </a:p>
          <a:p>
            <a:pPr marL="931863" lvl="1" indent="-531813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31813" algn="l"/>
              </a:tabLst>
            </a:pPr>
            <a:r>
              <a:rPr lang="hu-HU" dirty="0">
                <a:solidFill>
                  <a:srgbClr val="145887"/>
                </a:solidFill>
              </a:rPr>
              <a:t>314/2012. (XI. 8.) Korm. rendelet a településfejlesztési koncepcióról, az integrált településfejlesztési stratégiáról és a településrendezési eszközökről, valamint egyes településrendezési sajátos jogintézményekről</a:t>
            </a:r>
          </a:p>
          <a:p>
            <a:pPr marL="931863" lvl="1" indent="-531813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31813" algn="l"/>
              </a:tabLst>
            </a:pPr>
            <a:r>
              <a:rPr lang="hu-HU" dirty="0">
                <a:solidFill>
                  <a:srgbClr val="145887"/>
                </a:solidFill>
              </a:rPr>
              <a:t>Útmutató a kis- és középvárosok számára az Integrált Településfejlesztési Stratégia 2014 – 2020 elkészítéséhez (Munkaanyag) (Belügyminisztérium, 2014. december 11.)</a:t>
            </a:r>
          </a:p>
          <a:p>
            <a:pPr marL="931863" lvl="1" indent="-531813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31813" algn="l"/>
              </a:tabLst>
            </a:pPr>
            <a:r>
              <a:rPr lang="hu-HU" dirty="0">
                <a:solidFill>
                  <a:srgbClr val="145887"/>
                </a:solidFill>
              </a:rPr>
              <a:t>Városfejlesztési Kézikönyv (Nemzeti Fejlesztési és Gazdasági Minisztérium, Területfejlesztésért és Építésügyért Felelős Szakállamtitkárság, második, javított kiadás, 2009. január 28</a:t>
            </a:r>
            <a:r>
              <a:rPr lang="hu-HU" dirty="0" smtClean="0">
                <a:solidFill>
                  <a:srgbClr val="145887"/>
                </a:solidFill>
              </a:rPr>
              <a:t>.)</a:t>
            </a:r>
            <a:endParaRPr lang="hu-HU" sz="3900" dirty="0" smtClean="0">
              <a:solidFill>
                <a:srgbClr val="145887"/>
              </a:solidFill>
            </a:endParaRPr>
          </a:p>
          <a:p>
            <a:pPr marL="1885950" lvl="1" indent="-1143000">
              <a:buFont typeface="Arial" panose="020B0604020202020204" pitchFamily="34" charset="0"/>
              <a:buChar char="•"/>
            </a:pPr>
            <a:endParaRPr lang="hu-HU" sz="100" dirty="0">
              <a:solidFill>
                <a:srgbClr val="57B0E3"/>
              </a:solidFill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216025" y="161636"/>
            <a:ext cx="67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Tervezési keretek</a:t>
            </a:r>
            <a:endParaRPr lang="hu-HU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9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munka\!!!! Vegyes\megakom\ppt sablon\megakom-logo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7054" y="6123362"/>
            <a:ext cx="1219200" cy="1152525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1216025" y="145143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Tervezési folyamat</a:t>
            </a:r>
            <a:endParaRPr lang="hu-HU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578508"/>
              </p:ext>
            </p:extLst>
          </p:nvPr>
        </p:nvGraphicFramePr>
        <p:xfrm>
          <a:off x="748890" y="1120160"/>
          <a:ext cx="7827590" cy="3434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Jobbra nyíl 12"/>
          <p:cNvSpPr/>
          <p:nvPr/>
        </p:nvSpPr>
        <p:spPr>
          <a:xfrm>
            <a:off x="545060" y="4218834"/>
            <a:ext cx="8235250" cy="1224000"/>
          </a:xfrm>
          <a:prstGeom prst="righ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  <a:t>Partnerségi egyeztetés</a:t>
            </a:r>
            <a:endParaRPr lang="hu-HU" b="1" dirty="0">
              <a:solidFill>
                <a:schemeClr val="accent3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3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16025" y="0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A tervezési folyamat szereplői</a:t>
            </a:r>
            <a:endParaRPr lang="hu-H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6311115"/>
              </p:ext>
            </p:extLst>
          </p:nvPr>
        </p:nvGraphicFramePr>
        <p:xfrm>
          <a:off x="470807" y="891698"/>
          <a:ext cx="4601029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77621922"/>
              </p:ext>
            </p:extLst>
          </p:nvPr>
        </p:nvGraphicFramePr>
        <p:xfrm>
          <a:off x="5094514" y="972719"/>
          <a:ext cx="3091543" cy="349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elfelé-lefelé nyíl 6"/>
          <p:cNvSpPr/>
          <p:nvPr/>
        </p:nvSpPr>
        <p:spPr>
          <a:xfrm rot="5400000">
            <a:off x="4534127" y="2258786"/>
            <a:ext cx="333828" cy="653144"/>
          </a:xfrm>
          <a:prstGeom prst="upDownArrow">
            <a:avLst/>
          </a:prstGeom>
          <a:solidFill>
            <a:srgbClr val="B2C1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Felfelé-lefelé nyíl 7"/>
          <p:cNvSpPr/>
          <p:nvPr/>
        </p:nvSpPr>
        <p:spPr>
          <a:xfrm>
            <a:off x="4518705" y="3044678"/>
            <a:ext cx="333828" cy="653144"/>
          </a:xfrm>
          <a:prstGeom prst="upDownArrow">
            <a:avLst/>
          </a:prstGeom>
          <a:solidFill>
            <a:srgbClr val="B2C1DB"/>
          </a:solidFill>
          <a:ln>
            <a:noFill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7078848"/>
              </p:ext>
            </p:extLst>
          </p:nvPr>
        </p:nvGraphicFramePr>
        <p:xfrm>
          <a:off x="1216025" y="4576821"/>
          <a:ext cx="6970032" cy="165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Felfelé-lefelé nyíl 11"/>
          <p:cNvSpPr/>
          <p:nvPr/>
        </p:nvSpPr>
        <p:spPr>
          <a:xfrm rot="5400000">
            <a:off x="2281904" y="4254309"/>
            <a:ext cx="254931" cy="360136"/>
          </a:xfrm>
          <a:prstGeom prst="upDownArrow">
            <a:avLst/>
          </a:prstGeom>
          <a:solidFill>
            <a:srgbClr val="B2C1DB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Felfelé-lefelé nyíl 14"/>
          <p:cNvSpPr/>
          <p:nvPr/>
        </p:nvSpPr>
        <p:spPr>
          <a:xfrm rot="5400000">
            <a:off x="4630953" y="4248402"/>
            <a:ext cx="254931" cy="360136"/>
          </a:xfrm>
          <a:prstGeom prst="upDownArrow">
            <a:avLst/>
          </a:prstGeom>
          <a:solidFill>
            <a:srgbClr val="B2C1DB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Felfelé-lefelé nyíl 15"/>
          <p:cNvSpPr/>
          <p:nvPr/>
        </p:nvSpPr>
        <p:spPr>
          <a:xfrm rot="5400000">
            <a:off x="6892913" y="4269288"/>
            <a:ext cx="254931" cy="360136"/>
          </a:xfrm>
          <a:prstGeom prst="upDownArrow">
            <a:avLst/>
          </a:prstGeom>
          <a:solidFill>
            <a:srgbClr val="B2C1DB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Ellipszis 10"/>
          <p:cNvSpPr/>
          <p:nvPr/>
        </p:nvSpPr>
        <p:spPr>
          <a:xfrm>
            <a:off x="3554963" y="5365101"/>
            <a:ext cx="2369976" cy="106369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961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4171" y="116114"/>
            <a:ext cx="8810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 </a:t>
            </a: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Terület- és Településfejlesztési Operatív Program </a:t>
            </a: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rgbClr val="145887"/>
                </a:solidFill>
                <a:effectLst/>
                <a:uLnTx/>
                <a:uFillTx/>
              </a:rPr>
              <a:t>(TOP) prioritásai és intézkedései</a:t>
            </a:r>
          </a:p>
        </p:txBody>
      </p:sp>
      <p:sp>
        <p:nvSpPr>
          <p:cNvPr id="4" name="Téglalap 3"/>
          <p:cNvSpPr/>
          <p:nvPr/>
        </p:nvSpPr>
        <p:spPr>
          <a:xfrm>
            <a:off x="152400" y="12133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145887"/>
                </a:solidFill>
                <a:effectLst/>
                <a:uLnTx/>
                <a:uFillTx/>
                <a:latin typeface="+mj-lt"/>
              </a:rPr>
              <a:t>Szabolcs-Szatmár-Bereg megyei </a:t>
            </a: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45887"/>
                </a:solidFill>
                <a:effectLst/>
                <a:uLnTx/>
                <a:uFillTx/>
                <a:latin typeface="+mj-lt"/>
              </a:rPr>
              <a:t>keret: 89,28 </a:t>
            </a: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145887"/>
                </a:solidFill>
                <a:effectLst/>
                <a:uLnTx/>
                <a:uFillTx/>
                <a:latin typeface="+mj-lt"/>
              </a:rPr>
              <a:t>Mrd </a:t>
            </a: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45887"/>
                </a:solidFill>
                <a:effectLst/>
                <a:uLnTx/>
                <a:uFillTx/>
                <a:latin typeface="+mj-lt"/>
              </a:rPr>
              <a:t>Ft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45887"/>
                </a:solidFill>
                <a:effectLst/>
                <a:uLnTx/>
                <a:uFillTx/>
                <a:latin typeface="+mj-lt"/>
              </a:rPr>
              <a:t>(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45887"/>
                </a:solidFill>
                <a:effectLst/>
                <a:uLnTx/>
                <a:uFillTx/>
                <a:latin typeface="+mj-lt"/>
              </a:rPr>
              <a:t>1702/2014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45887"/>
                </a:solidFill>
                <a:effectLst/>
                <a:uLnTx/>
                <a:uFillTx/>
                <a:latin typeface="+mj-lt"/>
              </a:rPr>
              <a:t>. (XII. 3.) Korm. 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45887"/>
                </a:solidFill>
                <a:effectLst/>
                <a:uLnTx/>
                <a:uFillTx/>
                <a:latin typeface="+mj-lt"/>
              </a:rPr>
              <a:t>Hat.)</a:t>
            </a:r>
            <a:endParaRPr kumimoji="0" lang="hu-HU" sz="1600" b="0" i="0" u="none" strike="noStrike" kern="0" cap="none" spc="0" normalizeH="0" baseline="0" noProof="0" dirty="0">
              <a:ln>
                <a:noFill/>
              </a:ln>
              <a:solidFill>
                <a:srgbClr val="145887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/>
          </p:nvPr>
        </p:nvGraphicFramePr>
        <p:xfrm>
          <a:off x="140457" y="1987209"/>
          <a:ext cx="8882726" cy="4096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406473269"/>
                    </a:ext>
                  </a:extLst>
                </a:gridCol>
                <a:gridCol w="5697740">
                  <a:extLst>
                    <a:ext uri="{9D8B030D-6E8A-4147-A177-3AD203B41FA5}">
                      <a16:colId xmlns:a16="http://schemas.microsoft.com/office/drawing/2014/main" val="569636091"/>
                    </a:ext>
                  </a:extLst>
                </a:gridCol>
                <a:gridCol w="1024986">
                  <a:extLst>
                    <a:ext uri="{9D8B030D-6E8A-4147-A177-3AD203B41FA5}">
                      <a16:colId xmlns:a16="http://schemas.microsoft.com/office/drawing/2014/main" val="3457968325"/>
                    </a:ext>
                  </a:extLst>
                </a:gridCol>
              </a:tblGrid>
              <a:tr h="945312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1. Térségi gazdasági környezet fejlesztése a foglalkoztatás elősegítésére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1.1 Helyi gazdasági infrastruktúra fejlesztése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12,78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420197"/>
                  </a:ext>
                </a:extLst>
              </a:tr>
              <a:tr h="63020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1.1.1 Ipari Parkok, iparterületek fejlesztése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5,11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248789"/>
                  </a:ext>
                </a:extLst>
              </a:tr>
              <a:tr h="31510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1.1.2 Inkubátorház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1,28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894726"/>
                  </a:ext>
                </a:extLst>
              </a:tr>
              <a:tr h="31510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1.1.3 Helyi gazdaságfejlesztés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6,39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700408"/>
                  </a:ext>
                </a:extLst>
              </a:tr>
              <a:tr h="9453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1.2. Társadalmi és környezeti szempontból fenntartható turizmusfejlesztés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7,97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400253"/>
                  </a:ext>
                </a:extLst>
              </a:tr>
              <a:tr h="9453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1.3. A gazdaságfejlesztést és a munkaerő mobilitás ösztönzését szolgáló közlekedésfejlesztés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5,71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62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38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16025" y="0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 TOP prioritásai és intézkedései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/>
          </p:nvPr>
        </p:nvGraphicFramePr>
        <p:xfrm>
          <a:off x="139550" y="762000"/>
          <a:ext cx="8877600" cy="4525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1095">
                  <a:extLst>
                    <a:ext uri="{9D8B030D-6E8A-4147-A177-3AD203B41FA5}">
                      <a16:colId xmlns:a16="http://schemas.microsoft.com/office/drawing/2014/main" val="1166964351"/>
                    </a:ext>
                  </a:extLst>
                </a:gridCol>
                <a:gridCol w="5631519">
                  <a:extLst>
                    <a:ext uri="{9D8B030D-6E8A-4147-A177-3AD203B41FA5}">
                      <a16:colId xmlns:a16="http://schemas.microsoft.com/office/drawing/2014/main" val="2455960206"/>
                    </a:ext>
                  </a:extLst>
                </a:gridCol>
                <a:gridCol w="1024986">
                  <a:extLst>
                    <a:ext uri="{9D8B030D-6E8A-4147-A177-3AD203B41FA5}">
                      <a16:colId xmlns:a16="http://schemas.microsoft.com/office/drawing/2014/main" val="3086337563"/>
                    </a:ext>
                  </a:extLst>
                </a:gridCol>
              </a:tblGrid>
              <a:tr h="486954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2. Vállalkozásbarát, népességmegtartó településfejlesztés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2.1. Gazdaságélénkítő és népességmegtartó településfejlesztés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16,52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00661"/>
                  </a:ext>
                </a:extLst>
              </a:tr>
              <a:tr h="32463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2.1.1 Barnamezős területek rehabilitációja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1,65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926136"/>
                  </a:ext>
                </a:extLst>
              </a:tr>
              <a:tr h="30569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2.1.2 Zöld város kialakítása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6,61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65747"/>
                  </a:ext>
                </a:extLst>
              </a:tr>
              <a:tr h="32463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2.1.3 Települési környezetvédelmi infrastruktúra-fejlesztések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8,26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723968"/>
                  </a:ext>
                </a:extLst>
              </a:tr>
              <a:tr h="81158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3. Alacsony széndioxid kibocsátású gazdaságra való áttérés kiemelten a városi területeken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3.1. Fenntartható települési közlekedésfejlesztés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8,42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806013"/>
                  </a:ext>
                </a:extLst>
              </a:tr>
              <a:tr h="81158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3.2. Önkormányzatok energiahatékonyságának és a megújuló energia-felhasználás arányának növelése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14,05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553429"/>
                  </a:ext>
                </a:extLst>
              </a:tr>
              <a:tr h="64927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4. A helyi közösségi szolgáltatások fejlesztése és a társadalmi együttműködés erősítése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4.1. Egészségügyi alapellátás infrastrukturális fejlesztése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2,405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542347"/>
                  </a:ext>
                </a:extLst>
              </a:tr>
              <a:tr h="48695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4.2. A szociális alapszolgáltatások infrastruktúrájának bővítése, fejlesztése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1,91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093705"/>
                  </a:ext>
                </a:extLst>
              </a:tr>
              <a:tr h="32463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4.3. Leromlott városi területek rehabilitációja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2,59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51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93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16025" y="0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 TOP prioritásai és intézkedései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39550" y="815181"/>
          <a:ext cx="8877600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5111">
                  <a:extLst>
                    <a:ext uri="{9D8B030D-6E8A-4147-A177-3AD203B41FA5}">
                      <a16:colId xmlns:a16="http://schemas.microsoft.com/office/drawing/2014/main" val="3840965150"/>
                    </a:ext>
                  </a:extLst>
                </a:gridCol>
                <a:gridCol w="5687503">
                  <a:extLst>
                    <a:ext uri="{9D8B030D-6E8A-4147-A177-3AD203B41FA5}">
                      <a16:colId xmlns:a16="http://schemas.microsoft.com/office/drawing/2014/main" val="3659303979"/>
                    </a:ext>
                  </a:extLst>
                </a:gridCol>
                <a:gridCol w="1024986">
                  <a:extLst>
                    <a:ext uri="{9D8B030D-6E8A-4147-A177-3AD203B41FA5}">
                      <a16:colId xmlns:a16="http://schemas.microsoft.com/office/drawing/2014/main" val="746041370"/>
                    </a:ext>
                  </a:extLst>
                </a:gridCol>
              </a:tblGrid>
              <a:tr h="76200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5. Megyei és helyi emberi erőforrás fejlesztések, foglalkoztatás-ösztönzés  és társadalmi együttműködés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5.1. Foglalkoztatás-növelést célzó megyei és helyi foglalkoztatási együttműködések (paktumok)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7,41 Mrd Ft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13495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5.2. A társadalmi együttműködés erősítését szolgáló helyi szintű komplex programok 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0,96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060035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5.3. Helyi közösségi programok megvalósítása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1,65 Mrd Ft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77390"/>
                  </a:ext>
                </a:extLst>
              </a:tr>
              <a:tr h="5715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7. Közösségi szinten irányított városi helyi fejlesztések (CLLD)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7.1. Kulturális és közösségi terek infrastrukturális fejlesztése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CLLD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30087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7.2. A városi lakosság közösségi aktivitásának növelése a helyi közösségszervezés és kulturális kínálatbővítés segítségével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CLLD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89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77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216025" y="0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Városrészek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l="10497" t="24530" r="54472" b="21095"/>
          <a:stretch/>
        </p:blipFill>
        <p:spPr>
          <a:xfrm>
            <a:off x="2590800" y="944880"/>
            <a:ext cx="4297680" cy="5303520"/>
          </a:xfrm>
          <a:prstGeom prst="rect">
            <a:avLst/>
          </a:prstGeom>
        </p:spPr>
      </p:pic>
      <p:pic>
        <p:nvPicPr>
          <p:cNvPr id="9" name="Kép 8"/>
          <p:cNvPicPr/>
          <p:nvPr/>
        </p:nvPicPr>
        <p:blipFill rotWithShape="1">
          <a:blip r:embed="rId3"/>
          <a:srcRect l="9898" t="25942" r="59596" b="16504"/>
          <a:stretch/>
        </p:blipFill>
        <p:spPr bwMode="auto">
          <a:xfrm>
            <a:off x="6888480" y="1471613"/>
            <a:ext cx="1335405" cy="1881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203200" y="1471613"/>
            <a:ext cx="2496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800" dirty="0" smtClean="0">
                <a:solidFill>
                  <a:srgbClr val="145887"/>
                </a:solidFill>
              </a:rPr>
              <a:t>Városközpont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800" dirty="0" smtClean="0">
                <a:solidFill>
                  <a:srgbClr val="145887"/>
                </a:solidFill>
              </a:rPr>
              <a:t>Lakógyűrű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800" dirty="0" smtClean="0">
                <a:solidFill>
                  <a:srgbClr val="145887"/>
                </a:solidFill>
              </a:rPr>
              <a:t>Rákóczitanya</a:t>
            </a:r>
            <a:endParaRPr lang="hu-HU" sz="2800" dirty="0">
              <a:solidFill>
                <a:srgbClr val="145887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573486" y="3901888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1</a:t>
            </a:r>
            <a:endParaRPr lang="hu-HU" sz="36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898572" y="3030249"/>
            <a:ext cx="87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2</a:t>
            </a:r>
            <a:endParaRPr lang="hu-HU" sz="3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731760" y="1933278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0520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1330</Words>
  <Application>Microsoft Office PowerPoint</Application>
  <PresentationFormat>Diavetítés a képernyőre (4:3 oldalarány)</PresentationFormat>
  <Paragraphs>264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SZAKMAI EGYEZTETÉS –MUNKACSOPORT ÜLÉS</vt:lpstr>
      <vt:lpstr>TÉMÁK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Béla Kézy</dc:creator>
  <cp:lastModifiedBy>Attila</cp:lastModifiedBy>
  <cp:revision>46</cp:revision>
  <dcterms:created xsi:type="dcterms:W3CDTF">2012-09-11T07:08:30Z</dcterms:created>
  <dcterms:modified xsi:type="dcterms:W3CDTF">2016-01-27T08:48:52Z</dcterms:modified>
</cp:coreProperties>
</file>